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283" r:id="rId15"/>
    <p:sldId id="285" r:id="rId16"/>
    <p:sldId id="284" r:id="rId17"/>
    <p:sldId id="288" r:id="rId18"/>
    <p:sldId id="289" r:id="rId19"/>
    <p:sldId id="290" r:id="rId20"/>
    <p:sldId id="291" r:id="rId21"/>
    <p:sldId id="292" r:id="rId22"/>
    <p:sldId id="328" r:id="rId23"/>
    <p:sldId id="329" r:id="rId24"/>
    <p:sldId id="330" r:id="rId25"/>
    <p:sldId id="269" r:id="rId26"/>
    <p:sldId id="310" r:id="rId27"/>
    <p:sldId id="311" r:id="rId28"/>
    <p:sldId id="312" r:id="rId29"/>
    <p:sldId id="313" r:id="rId30"/>
    <p:sldId id="314" r:id="rId31"/>
    <p:sldId id="315" r:id="rId32"/>
    <p:sldId id="318" r:id="rId33"/>
    <p:sldId id="320" r:id="rId34"/>
    <p:sldId id="321" r:id="rId35"/>
    <p:sldId id="322" r:id="rId36"/>
    <p:sldId id="323" r:id="rId37"/>
    <p:sldId id="324" r:id="rId38"/>
    <p:sldId id="327" r:id="rId39"/>
    <p:sldId id="325" r:id="rId40"/>
    <p:sldId id="326" r:id="rId41"/>
    <p:sldId id="316" r:id="rId42"/>
    <p:sldId id="317" r:id="rId43"/>
    <p:sldId id="268" r:id="rId44"/>
    <p:sldId id="295" r:id="rId45"/>
    <p:sldId id="296" r:id="rId46"/>
    <p:sldId id="301" r:id="rId47"/>
    <p:sldId id="302" r:id="rId48"/>
    <p:sldId id="303" r:id="rId49"/>
    <p:sldId id="304" r:id="rId50"/>
    <p:sldId id="294" r:id="rId51"/>
    <p:sldId id="297" r:id="rId52"/>
    <p:sldId id="298" r:id="rId53"/>
    <p:sldId id="299" r:id="rId54"/>
    <p:sldId id="332" r:id="rId55"/>
    <p:sldId id="331" r:id="rId56"/>
    <p:sldId id="300" r:id="rId57"/>
    <p:sldId id="333" r:id="rId58"/>
    <p:sldId id="308" r:id="rId59"/>
    <p:sldId id="309" r:id="rId60"/>
    <p:sldId id="281" r:id="rId61"/>
    <p:sldId id="277" r:id="rId62"/>
    <p:sldId id="271" r:id="rId63"/>
    <p:sldId id="276" r:id="rId64"/>
    <p:sldId id="275" r:id="rId65"/>
    <p:sldId id="305" r:id="rId66"/>
    <p:sldId id="272" r:id="rId67"/>
    <p:sldId id="273" r:id="rId68"/>
    <p:sldId id="274"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1486" autoAdjust="0"/>
  </p:normalViewPr>
  <p:slideViewPr>
    <p:cSldViewPr>
      <p:cViewPr>
        <p:scale>
          <a:sx n="80" d="100"/>
          <a:sy n="80" d="100"/>
        </p:scale>
        <p:origin x="-2514" y="-40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a:t>
            </a:r>
            <a:r>
              <a:rPr lang="en-US" baseline="0" dirty="0" err="1" smtClean="0"/>
              <a:t>belive</a:t>
            </a:r>
            <a:r>
              <a:rPr lang="en-US" baseline="0" dirty="0" smtClean="0"/>
              <a:t>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Show a slide with variable definition, array (splat), a loop and string interpolation. </a:t>
            </a:r>
          </a:p>
          <a:p>
            <a:r>
              <a:rPr lang="en-US" baseline="0" dirty="0" smtClean="0"/>
              <a:t>Side by side</a:t>
            </a:r>
          </a:p>
          <a:p>
            <a:r>
              <a:rPr lang="en-US" baseline="0" dirty="0" smtClean="0"/>
              <a:t>Show each JS concept, show the CoffeeScript concepts and talk about them.</a:t>
            </a:r>
          </a:p>
          <a:p>
            <a:r>
              <a:rPr lang="en-US" baseline="0" dirty="0" smtClean="0"/>
              <a:t>Show the end result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Show a slide with variable definition, array (splat), a loop and string interpolation. </a:t>
            </a:r>
          </a:p>
          <a:p>
            <a:r>
              <a:rPr lang="en-US" baseline="0" dirty="0" smtClean="0"/>
              <a:t>Side by side</a:t>
            </a:r>
          </a:p>
          <a:p>
            <a:r>
              <a:rPr lang="en-US" baseline="0" dirty="0" smtClean="0"/>
              <a:t>Show each JS concept, show the CoffeeScript concepts and talk about them.</a:t>
            </a:r>
          </a:p>
          <a:p>
            <a:r>
              <a:rPr lang="en-US" baseline="0" dirty="0" smtClean="0"/>
              <a:t>Show the end result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a:t>
            </a:r>
            <a:r>
              <a:rPr lang="en-US" baseline="0" dirty="0" err="1" smtClean="0"/>
              <a:t>presentaiton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Show a slide with variable definition, array (splat), a loop and string interpolation. </a:t>
            </a:r>
          </a:p>
          <a:p>
            <a:r>
              <a:rPr lang="en-US" baseline="0" dirty="0" smtClean="0"/>
              <a:t>Side by side</a:t>
            </a:r>
          </a:p>
          <a:p>
            <a:r>
              <a:rPr lang="en-US" baseline="0" dirty="0" smtClean="0"/>
              <a:t>Show each JS concept, show the CoffeeScript concepts and talk about them.</a:t>
            </a:r>
          </a:p>
          <a:p>
            <a:r>
              <a:rPr lang="en-US" baseline="0" dirty="0" smtClean="0"/>
              <a:t>Show the end result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Show a slide with variable definition, array (splat), a loop and string interpolation. </a:t>
            </a:r>
          </a:p>
          <a:p>
            <a:r>
              <a:rPr lang="en-US" baseline="0" dirty="0" smtClean="0"/>
              <a:t>Side by side</a:t>
            </a:r>
          </a:p>
          <a:p>
            <a:r>
              <a:rPr lang="en-US" baseline="0" dirty="0" smtClean="0"/>
              <a:t>Show each JS concept, show the CoffeeScript concepts and talk about them.</a:t>
            </a:r>
          </a:p>
          <a:p>
            <a:r>
              <a:rPr lang="en-US" baseline="0" dirty="0" smtClean="0"/>
              <a:t>Show the end result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a:t>
            </a:r>
            <a:r>
              <a:rPr lang="en-US" baseline="0" dirty="0" smtClean="0"/>
              <a:t>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a:t>
            </a:r>
            <a:r>
              <a:rPr lang="en-US" baseline="0" dirty="0" err="1" smtClean="0"/>
              <a:t>expresisons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JS side</a:t>
            </a:r>
            <a:r>
              <a:rPr lang="en-US" baseline="0" dirty="0" smtClean="0"/>
              <a:t> by side with CS here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endParaRPr lang="en-US" dirty="0" smtClean="0"/>
          </a:p>
          <a:p>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by side examples of my JavaScript before, my CoffeeScript and the JS it generated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1641157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CoffeeScript, and porting some existing</a:t>
            </a:r>
            <a:r>
              <a:rPr lang="en-US" baseline="0" dirty="0" smtClean="0"/>
              <a:t> code over to CoffeeScript, encouraged me to learn and use patterns I had naively been ignoring in the past.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1641157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resulting JavaScript generated by CoffeeScript wasn’t so far off from my original code, or what I had written in CoffeeScript that I didn’t recognize it anymore.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1641157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3702520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859417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67</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Ball and Chalk is cockney rhyming slang for Walk, meaning that we’ll take a break after this session.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10/24/2011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10/24/2011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a:t>
            </a:r>
            <a:r>
              <a:rPr lang="en-US" smtClean="0">
                <a:latin typeface="DistrictThin" pitchFamily="2" charset="0"/>
              </a:rPr>
              <a:t>that I </a:t>
            </a:r>
            <a:r>
              <a:rPr lang="en-US" dirty="0" smtClean="0">
                <a:latin typeface="DistrictThin" pitchFamily="2" charset="0"/>
              </a:rPr>
              <a:t>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Just JavaScript”</a:t>
            </a:r>
            <a:endParaRPr lang="en-US" dirty="0"/>
          </a:p>
        </p:txBody>
      </p:sp>
      <p:sp>
        <p:nvSpPr>
          <p:cNvPr id="3" name="Text Placeholder 2"/>
          <p:cNvSpPr>
            <a:spLocks noGrp="1"/>
          </p:cNvSpPr>
          <p:nvPr>
            <p:ph type="body"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language”</a:t>
            </a:r>
            <a:endParaRPr lang="en-US" dirty="0"/>
          </a:p>
        </p:txBody>
      </p:sp>
      <p:sp>
        <p:nvSpPr>
          <p:cNvPr id="3" name="Text Placeholder 2"/>
          <p:cNvSpPr>
            <a:spLocks noGrp="1"/>
          </p:cNvSpPr>
          <p:nvPr>
            <p:ph type="body"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body"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body"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body"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3" name="Text Placeholder 2"/>
          <p:cNvSpPr>
            <a:spLocks noGrp="1"/>
          </p:cNvSpPr>
          <p:nvPr>
            <p:ph type="body" idx="1"/>
          </p:nvPr>
        </p:nvSpPr>
        <p:spPr/>
        <p:txBody>
          <a:bodyPr>
            <a:normAutofit/>
          </a:bodyPr>
          <a:lstStyle/>
          <a:p>
            <a:r>
              <a:rPr lang="en-US" sz="2400" b="1" dirty="0" smtClean="0">
                <a:solidFill>
                  <a:schemeClr val="bg1"/>
                </a:solidFill>
              </a:rPr>
              <a:t>JavaScript, Linguistics and Cockney Rhyming Slang</a:t>
            </a:r>
            <a:endParaRPr lang="en-US" sz="2400" b="1" dirty="0">
              <a:solidFill>
                <a:schemeClr val="bg1"/>
              </a:solidFill>
            </a:endParaRPr>
          </a:p>
        </p:txBody>
      </p:sp>
    </p:spTree>
    <p:extLst>
      <p:ext uri="{BB962C8B-B14F-4D97-AF65-F5344CB8AC3E}">
        <p14:creationId xmlns:p14="http://schemas.microsoft.com/office/powerpoint/2010/main" val="4040676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sz="3200" dirty="0" smtClean="0"/>
              <a:t>name = “Brandon”</a:t>
            </a:r>
          </a:p>
          <a:p>
            <a:pPr marL="0" indent="0">
              <a:buNone/>
            </a:pPr>
            <a:r>
              <a:rPr lang="en-US" sz="3200" dirty="0" smtClean="0"/>
              <a:t>married = yes</a:t>
            </a:r>
          </a:p>
          <a:p>
            <a:pPr marL="0" indent="0">
              <a:buNone/>
            </a:pPr>
            <a:r>
              <a:rPr lang="en-US" sz="3200" dirty="0" smtClean="0"/>
              <a:t>children = 2</a:t>
            </a:r>
            <a:endParaRPr lang="en-US" sz="3200" dirty="0"/>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sz="3200" dirty="0" err="1"/>
              <a:t>var</a:t>
            </a:r>
            <a:r>
              <a:rPr lang="en-US" sz="3200" dirty="0"/>
              <a:t> children, married, name;</a:t>
            </a:r>
          </a:p>
          <a:p>
            <a:pPr marL="0" indent="0">
              <a:buNone/>
            </a:pPr>
            <a:r>
              <a:rPr lang="en-US" sz="3200" dirty="0"/>
              <a:t>name = "Brandon";</a:t>
            </a:r>
          </a:p>
          <a:p>
            <a:pPr marL="0" indent="0">
              <a:buNone/>
            </a:pPr>
            <a:r>
              <a:rPr lang="en-US" sz="3200" dirty="0"/>
              <a:t>married = true;</a:t>
            </a:r>
          </a:p>
          <a:p>
            <a:pPr marL="0" indent="0">
              <a:buNone/>
            </a:pPr>
            <a:r>
              <a:rPr lang="en-US" sz="3200" dirty="0"/>
              <a:t>children = 2;</a:t>
            </a:r>
          </a:p>
        </p:txBody>
      </p:sp>
      <p:cxnSp>
        <p:nvCxnSpPr>
          <p:cNvPr id="13" name="Curved Connector 12"/>
          <p:cNvCxnSpPr>
            <a:endCxn id="11" idx="0"/>
          </p:cNvCxnSpPr>
          <p:nvPr/>
        </p:nvCxnSpPr>
        <p:spPr>
          <a:xfrm>
            <a:off x="30480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a:t>square = (x) </a:t>
            </a:r>
            <a:r>
              <a:rPr lang="en-US" dirty="0">
                <a:solidFill>
                  <a:srgbClr val="00B050"/>
                </a:solidFill>
              </a:rPr>
              <a:t>-&gt;</a:t>
            </a:r>
            <a:r>
              <a:rPr lang="en-US" dirty="0"/>
              <a:t> x * x</a:t>
            </a:r>
          </a:p>
          <a:p>
            <a:pPr marL="0" indent="0">
              <a:buNone/>
            </a:pPr>
            <a:r>
              <a:rPr lang="en-US" dirty="0" err="1"/>
              <a:t>printInfo</a:t>
            </a:r>
            <a:r>
              <a:rPr lang="en-US" dirty="0"/>
              <a:t> = (name</a:t>
            </a:r>
            <a:r>
              <a:rPr lang="en-US" dirty="0" smtClean="0"/>
              <a:t>, </a:t>
            </a:r>
            <a:r>
              <a:rPr lang="en-US" dirty="0" err="1" smtClean="0"/>
              <a:t>numChildren</a:t>
            </a:r>
            <a:r>
              <a:rPr lang="en-US" dirty="0" smtClean="0"/>
              <a:t>) </a:t>
            </a:r>
            <a:r>
              <a:rPr lang="en-US" dirty="0" smtClean="0">
                <a:solidFill>
                  <a:srgbClr val="00B050"/>
                </a:solidFill>
              </a:rPr>
              <a:t>-&gt;</a:t>
            </a:r>
          </a:p>
          <a:p>
            <a:pPr marL="0" indent="0">
              <a:buNone/>
            </a:pPr>
            <a:r>
              <a:rPr lang="en-US" dirty="0" smtClean="0"/>
              <a:t>  “Hi #{name}, I see you have #{</a:t>
            </a:r>
            <a:r>
              <a:rPr lang="en-US" dirty="0" err="1" smtClean="0"/>
              <a:t>numChildren</a:t>
            </a:r>
            <a:r>
              <a:rPr lang="en-US" dirty="0" smtClean="0"/>
              <a:t>} children.” </a:t>
            </a:r>
            <a:endParaRPr lang="en-US" dirty="0"/>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2000" dirty="0" err="1"/>
              <a:t>var</a:t>
            </a:r>
            <a:r>
              <a:rPr lang="en-US" sz="2000" dirty="0"/>
              <a:t> </a:t>
            </a:r>
            <a:r>
              <a:rPr lang="en-US" sz="2000" dirty="0" err="1"/>
              <a:t>printInfo</a:t>
            </a:r>
            <a:r>
              <a:rPr lang="en-US" sz="2000" dirty="0"/>
              <a:t>, square;</a:t>
            </a:r>
          </a:p>
          <a:p>
            <a:pPr marL="0" indent="0">
              <a:buNone/>
            </a:pPr>
            <a:r>
              <a:rPr lang="en-US" sz="2000" dirty="0"/>
              <a:t>square = function(x) {</a:t>
            </a:r>
          </a:p>
          <a:p>
            <a:pPr marL="0" indent="0">
              <a:buNone/>
            </a:pPr>
            <a:r>
              <a:rPr lang="en-US" sz="2000" dirty="0"/>
              <a:t>  return x * x;</a:t>
            </a:r>
          </a:p>
          <a:p>
            <a:pPr marL="0" indent="0">
              <a:buNone/>
            </a:pPr>
            <a:r>
              <a:rPr lang="en-US" sz="2000" dirty="0"/>
              <a:t>};</a:t>
            </a:r>
          </a:p>
          <a:p>
            <a:pPr marL="0" indent="0">
              <a:buNone/>
            </a:pPr>
            <a:r>
              <a:rPr lang="en-US" sz="2000" dirty="0" err="1"/>
              <a:t>printInfo</a:t>
            </a:r>
            <a:r>
              <a:rPr lang="en-US" sz="2000" dirty="0"/>
              <a:t> = function(name, </a:t>
            </a:r>
            <a:r>
              <a:rPr lang="en-US" sz="2000" dirty="0" err="1"/>
              <a:t>numChildren</a:t>
            </a:r>
            <a:r>
              <a:rPr lang="en-US" sz="2000" dirty="0"/>
              <a:t>) {</a:t>
            </a:r>
          </a:p>
          <a:p>
            <a:pPr marL="0" indent="0">
              <a:buNone/>
            </a:pPr>
            <a:r>
              <a:rPr lang="en-US" sz="2000" dirty="0"/>
              <a:t>  return "Hi " + name + ", I see you have " + </a:t>
            </a:r>
            <a:r>
              <a:rPr lang="en-US" sz="2000" dirty="0" err="1"/>
              <a:t>numChildren</a:t>
            </a:r>
            <a:r>
              <a:rPr lang="en-US" sz="2000" dirty="0"/>
              <a:t> + " children";</a:t>
            </a:r>
          </a:p>
          <a:p>
            <a:pPr marL="0" indent="0">
              <a:buNone/>
            </a:pPr>
            <a:r>
              <a:rPr lang="en-US" sz="2000" dirty="0"/>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err="1" smtClean="0"/>
              <a:t>num</a:t>
            </a:r>
            <a:r>
              <a:rPr lang="en-US" dirty="0" smtClean="0"/>
              <a:t> = 99</a:t>
            </a:r>
          </a:p>
          <a:p>
            <a:pPr marL="0" indent="0">
              <a:buNone/>
            </a:pPr>
            <a:r>
              <a:rPr lang="en-US" dirty="0" smtClean="0"/>
              <a:t>“I’ve got </a:t>
            </a:r>
            <a:r>
              <a:rPr lang="en-US" dirty="0" smtClean="0">
                <a:solidFill>
                  <a:srgbClr val="00B050"/>
                </a:solidFill>
              </a:rPr>
              <a:t>#{</a:t>
            </a:r>
            <a:r>
              <a:rPr lang="en-US" dirty="0" err="1" smtClean="0">
                <a:solidFill>
                  <a:srgbClr val="00B050"/>
                </a:solidFill>
              </a:rPr>
              <a:t>num</a:t>
            </a:r>
            <a:r>
              <a:rPr lang="en-US" dirty="0">
                <a:solidFill>
                  <a:srgbClr val="00B050"/>
                </a:solidFill>
              </a:rPr>
              <a:t>}</a:t>
            </a:r>
            <a:r>
              <a:rPr lang="en-US" dirty="0" smtClean="0">
                <a:solidFill>
                  <a:srgbClr val="00B050"/>
                </a:solidFill>
              </a:rPr>
              <a:t> </a:t>
            </a:r>
            <a:r>
              <a:rPr lang="en-US" dirty="0" smtClean="0"/>
              <a:t>problems, and JavaScript </a:t>
            </a:r>
            <a:r>
              <a:rPr lang="en-US" dirty="0" err="1" smtClean="0"/>
              <a:t>ain’t</a:t>
            </a:r>
            <a:r>
              <a:rPr lang="en-US" dirty="0" smtClean="0"/>
              <a:t> one.”</a:t>
            </a:r>
          </a:p>
          <a:p>
            <a:pPr marL="0" indent="0">
              <a:buNone/>
            </a:pPr>
            <a:r>
              <a:rPr lang="en-US" dirty="0"/>
              <a:t>city = "Brooklyn"</a:t>
            </a:r>
          </a:p>
          <a:p>
            <a:pPr marL="0" indent="0">
              <a:buNone/>
            </a:pPr>
            <a:r>
              <a:rPr lang="en-US" dirty="0"/>
              <a:t>"No. Sleep. 'Till. </a:t>
            </a:r>
            <a:r>
              <a:rPr lang="en-US" dirty="0">
                <a:solidFill>
                  <a:srgbClr val="00B050"/>
                </a:solidFill>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400" dirty="0" smtClean="0"/>
          </a:p>
          <a:p>
            <a:pPr marL="0" indent="0">
              <a:buNone/>
            </a:pPr>
            <a:r>
              <a:rPr lang="en-US" sz="2400" dirty="0" err="1" smtClean="0"/>
              <a:t>var</a:t>
            </a:r>
            <a:r>
              <a:rPr lang="en-US" sz="2400" dirty="0" smtClean="0"/>
              <a:t> </a:t>
            </a:r>
            <a:r>
              <a:rPr lang="en-US" sz="2400" dirty="0"/>
              <a:t>city, </a:t>
            </a:r>
            <a:r>
              <a:rPr lang="en-US" sz="2400" dirty="0" err="1"/>
              <a:t>num</a:t>
            </a:r>
            <a:r>
              <a:rPr lang="en-US" sz="2400" dirty="0"/>
              <a:t>;</a:t>
            </a:r>
          </a:p>
          <a:p>
            <a:pPr marL="0" indent="0">
              <a:buNone/>
            </a:pPr>
            <a:r>
              <a:rPr lang="en-US" sz="2400" dirty="0" err="1"/>
              <a:t>num</a:t>
            </a:r>
            <a:r>
              <a:rPr lang="en-US" sz="2400" dirty="0"/>
              <a:t> = 99;</a:t>
            </a:r>
          </a:p>
          <a:p>
            <a:pPr marL="0" indent="0">
              <a:buNone/>
            </a:pPr>
            <a:r>
              <a:rPr lang="en-US" sz="2400" dirty="0"/>
              <a:t>"I've got " + </a:t>
            </a:r>
            <a:r>
              <a:rPr lang="en-US" sz="2400" dirty="0" err="1"/>
              <a:t>num</a:t>
            </a:r>
            <a:r>
              <a:rPr lang="en-US" sz="2400" dirty="0"/>
              <a:t> + " problems, but JavaScript </a:t>
            </a:r>
            <a:r>
              <a:rPr lang="en-US" sz="2400" dirty="0" err="1"/>
              <a:t>ain't</a:t>
            </a:r>
            <a:r>
              <a:rPr lang="en-US" sz="2400" dirty="0"/>
              <a:t> one";</a:t>
            </a:r>
          </a:p>
          <a:p>
            <a:pPr marL="0" indent="0">
              <a:buNone/>
            </a:pPr>
            <a:r>
              <a:rPr lang="en-US" sz="2400" dirty="0"/>
              <a:t>city = "Brooklyn";</a:t>
            </a:r>
          </a:p>
          <a:p>
            <a:pPr marL="0" indent="0">
              <a:buNone/>
            </a:pPr>
            <a:r>
              <a:rPr lang="en-US" sz="2400" dirty="0"/>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kids =</a:t>
            </a:r>
          </a:p>
          <a:p>
            <a:pPr marL="0" indent="0">
              <a:buNone/>
            </a:pPr>
            <a:r>
              <a:rPr lang="en-US" dirty="0"/>
              <a:t> </a:t>
            </a:r>
            <a:r>
              <a:rPr lang="en-US" dirty="0" smtClean="0"/>
              <a:t> </a:t>
            </a:r>
            <a:r>
              <a:rPr lang="en-US" dirty="0" err="1" smtClean="0"/>
              <a:t>bigBrother</a:t>
            </a:r>
            <a:r>
              <a:rPr lang="en-US" dirty="0" smtClean="0"/>
              <a:t>: </a:t>
            </a:r>
          </a:p>
          <a:p>
            <a:pPr marL="0" indent="0">
              <a:buNone/>
            </a:pPr>
            <a:r>
              <a:rPr lang="en-US" dirty="0"/>
              <a:t> </a:t>
            </a:r>
            <a:r>
              <a:rPr lang="en-US" dirty="0" smtClean="0"/>
              <a:t>   name: “Benjamin”</a:t>
            </a:r>
          </a:p>
          <a:p>
            <a:pPr marL="0" indent="0">
              <a:buNone/>
            </a:pPr>
            <a:r>
              <a:rPr lang="en-US" dirty="0"/>
              <a:t> </a:t>
            </a:r>
            <a:r>
              <a:rPr lang="en-US" dirty="0" smtClean="0"/>
              <a:t>   age: 2</a:t>
            </a:r>
          </a:p>
          <a:p>
            <a:pPr marL="0" indent="0">
              <a:buNone/>
            </a:pPr>
            <a:r>
              <a:rPr lang="en-US" dirty="0"/>
              <a:t> </a:t>
            </a:r>
            <a:r>
              <a:rPr lang="en-US" dirty="0" smtClean="0"/>
              <a:t> </a:t>
            </a:r>
            <a:r>
              <a:rPr lang="en-US" dirty="0" err="1" smtClean="0"/>
              <a:t>littleBrother</a:t>
            </a:r>
            <a:r>
              <a:rPr lang="en-US" dirty="0" smtClean="0"/>
              <a:t>:</a:t>
            </a:r>
          </a:p>
          <a:p>
            <a:pPr marL="0" indent="0">
              <a:buNone/>
            </a:pPr>
            <a:r>
              <a:rPr lang="en-US" dirty="0"/>
              <a:t> </a:t>
            </a:r>
            <a:r>
              <a:rPr lang="en-US" dirty="0" smtClean="0"/>
              <a:t>   name: “Jack”</a:t>
            </a:r>
          </a:p>
          <a:p>
            <a:pPr marL="0" indent="0">
              <a:buNone/>
            </a:pPr>
            <a:r>
              <a:rPr lang="en-US" dirty="0"/>
              <a:t> </a:t>
            </a:r>
            <a:r>
              <a:rPr lang="en-US" dirty="0" smtClean="0"/>
              <a:t>   age: 1</a:t>
            </a:r>
            <a:endParaRPr lang="en-US" dirty="0"/>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400" dirty="0" err="1" smtClean="0"/>
              <a:t>var</a:t>
            </a:r>
            <a:r>
              <a:rPr lang="en-US" sz="2400" dirty="0" smtClean="0"/>
              <a:t> </a:t>
            </a:r>
            <a:r>
              <a:rPr lang="en-US" sz="2400" dirty="0"/>
              <a:t>kids;</a:t>
            </a:r>
          </a:p>
          <a:p>
            <a:pPr marL="0" indent="0">
              <a:buNone/>
            </a:pPr>
            <a:r>
              <a:rPr lang="en-US" sz="2400" dirty="0"/>
              <a:t>kids = {</a:t>
            </a:r>
          </a:p>
          <a:p>
            <a:pPr marL="0" indent="0">
              <a:buNone/>
            </a:pPr>
            <a:r>
              <a:rPr lang="en-US" sz="2400" dirty="0"/>
              <a:t>  </a:t>
            </a:r>
            <a:r>
              <a:rPr lang="en-US" sz="2400" dirty="0" err="1"/>
              <a:t>bigBrother</a:t>
            </a:r>
            <a:r>
              <a:rPr lang="en-US" sz="2400" dirty="0"/>
              <a:t>: {</a:t>
            </a:r>
          </a:p>
          <a:p>
            <a:pPr marL="0" indent="0">
              <a:buNone/>
            </a:pPr>
            <a:r>
              <a:rPr lang="en-US" sz="2400" dirty="0"/>
              <a:t>    name: “Benjamin”,</a:t>
            </a:r>
          </a:p>
          <a:p>
            <a:pPr marL="0" indent="0">
              <a:buNone/>
            </a:pPr>
            <a:r>
              <a:rPr lang="en-US" sz="2400" dirty="0"/>
              <a:t>    age: 2</a:t>
            </a:r>
          </a:p>
          <a:p>
            <a:pPr marL="0" indent="0">
              <a:buNone/>
            </a:pPr>
            <a:r>
              <a:rPr lang="en-US" sz="2400" dirty="0"/>
              <a:t>  },</a:t>
            </a:r>
          </a:p>
          <a:p>
            <a:pPr marL="0" indent="0">
              <a:buNone/>
            </a:pPr>
            <a:r>
              <a:rPr lang="en-US" sz="2400" dirty="0"/>
              <a:t>  </a:t>
            </a:r>
            <a:r>
              <a:rPr lang="en-US" sz="2400" dirty="0" err="1"/>
              <a:t>littleBrother</a:t>
            </a:r>
            <a:r>
              <a:rPr lang="en-US" sz="2400" dirty="0"/>
              <a:t>: {</a:t>
            </a:r>
          </a:p>
          <a:p>
            <a:pPr marL="0" indent="0">
              <a:buNone/>
            </a:pPr>
            <a:r>
              <a:rPr lang="en-US" sz="2400" dirty="0"/>
              <a:t>    name: “Jack”,</a:t>
            </a:r>
          </a:p>
          <a:p>
            <a:pPr marL="0" indent="0">
              <a:buNone/>
            </a:pPr>
            <a:r>
              <a:rPr lang="en-US" sz="2400" dirty="0"/>
              <a:t>    age: 1</a:t>
            </a:r>
          </a:p>
          <a:p>
            <a:pPr marL="0" indent="0">
              <a:buNone/>
            </a:pPr>
            <a:r>
              <a:rPr lang="en-US" sz="2400" dirty="0"/>
              <a:t>  }</a:t>
            </a:r>
          </a:p>
          <a:p>
            <a:pPr marL="0" indent="0">
              <a:buNone/>
            </a:pP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outer = 42</a:t>
            </a:r>
          </a:p>
          <a:p>
            <a:pPr marL="0" indent="0">
              <a:buNone/>
            </a:pPr>
            <a:r>
              <a:rPr lang="en-US" dirty="0" err="1" smtClean="0"/>
              <a:t>findMeaning</a:t>
            </a:r>
            <a:r>
              <a:rPr lang="en-US" dirty="0" smtClean="0"/>
              <a:t> = -&gt;</a:t>
            </a:r>
          </a:p>
          <a:p>
            <a:pPr marL="0" indent="0">
              <a:buNone/>
            </a:pPr>
            <a:r>
              <a:rPr lang="en-US" dirty="0" smtClean="0"/>
              <a:t>  inner = 43</a:t>
            </a:r>
            <a:endParaRPr lang="en-US" dirty="0"/>
          </a:p>
          <a:p>
            <a:pPr marL="0" indent="0">
              <a:buNone/>
            </a:pPr>
            <a:r>
              <a:rPr lang="en-US" dirty="0"/>
              <a:t> </a:t>
            </a:r>
            <a:r>
              <a:rPr lang="en-US" dirty="0" smtClean="0"/>
              <a:t> outer</a:t>
            </a:r>
          </a:p>
          <a:p>
            <a:pPr marL="0" indent="0">
              <a:buNone/>
            </a:pPr>
            <a:r>
              <a:rPr lang="en-US" dirty="0"/>
              <a:t>i</a:t>
            </a:r>
            <a:r>
              <a:rPr lang="en-US" dirty="0" smtClean="0"/>
              <a:t>nner = </a:t>
            </a:r>
            <a:r>
              <a:rPr lang="en-US" dirty="0" err="1" smtClean="0"/>
              <a:t>findMeaning</a:t>
            </a:r>
            <a:r>
              <a:rPr lang="en-US" dirty="0" smtClean="0"/>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400" dirty="0" err="1"/>
              <a:t>var</a:t>
            </a:r>
            <a:r>
              <a:rPr lang="en-US" sz="2400" dirty="0"/>
              <a:t> </a:t>
            </a:r>
            <a:r>
              <a:rPr lang="en-US" sz="2400" dirty="0" err="1"/>
              <a:t>findMeaning</a:t>
            </a:r>
            <a:r>
              <a:rPr lang="en-US" sz="2400" dirty="0"/>
              <a:t>, inner, outer;</a:t>
            </a:r>
          </a:p>
          <a:p>
            <a:pPr marL="0" indent="0">
              <a:buNone/>
            </a:pPr>
            <a:r>
              <a:rPr lang="en-US" sz="2400" dirty="0"/>
              <a:t>outer = 42;</a:t>
            </a:r>
          </a:p>
          <a:p>
            <a:pPr marL="0" indent="0">
              <a:buNone/>
            </a:pPr>
            <a:r>
              <a:rPr lang="en-US" sz="2400" dirty="0" err="1"/>
              <a:t>findMeaning</a:t>
            </a:r>
            <a:r>
              <a:rPr lang="en-US" sz="2400" dirty="0"/>
              <a:t> = function() {</a:t>
            </a:r>
          </a:p>
          <a:p>
            <a:pPr marL="0" indent="0">
              <a:buNone/>
            </a:pPr>
            <a:r>
              <a:rPr lang="en-US" sz="2400" dirty="0"/>
              <a:t>  </a:t>
            </a:r>
            <a:r>
              <a:rPr lang="en-US" sz="2400" dirty="0" err="1"/>
              <a:t>var</a:t>
            </a:r>
            <a:r>
              <a:rPr lang="en-US" sz="2400" dirty="0"/>
              <a:t> inner;</a:t>
            </a:r>
          </a:p>
          <a:p>
            <a:pPr marL="0" indent="0">
              <a:buNone/>
            </a:pPr>
            <a:r>
              <a:rPr lang="en-US" sz="2400" dirty="0"/>
              <a:t>  inner = 43;</a:t>
            </a:r>
          </a:p>
          <a:p>
            <a:pPr marL="0" indent="0">
              <a:buNone/>
            </a:pPr>
            <a:r>
              <a:rPr lang="en-US" sz="2400" dirty="0"/>
              <a:t>  return outer;</a:t>
            </a:r>
          </a:p>
          <a:p>
            <a:pPr marL="0" indent="0">
              <a:buNone/>
            </a:pPr>
            <a:r>
              <a:rPr lang="en-US" sz="2400" dirty="0"/>
              <a:t>};</a:t>
            </a:r>
          </a:p>
          <a:p>
            <a:pPr marL="0" indent="0">
              <a:buNone/>
            </a:pPr>
            <a:r>
              <a:rPr lang="en-US" sz="2400" dirty="0"/>
              <a:t>inner = </a:t>
            </a:r>
            <a:r>
              <a:rPr lang="en-US" sz="2400" dirty="0" err="1"/>
              <a:t>findMeaning</a:t>
            </a: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err="1" smtClean="0"/>
              <a:t>notGlobal</a:t>
            </a:r>
            <a:r>
              <a:rPr lang="en-US" dirty="0" smtClean="0"/>
              <a:t> </a:t>
            </a:r>
            <a:r>
              <a:rPr lang="en-US" dirty="0"/>
              <a:t>= "Hello"</a:t>
            </a:r>
          </a:p>
          <a:p>
            <a:pPr marL="0" indent="0">
              <a:buNone/>
            </a:pPr>
            <a:r>
              <a:rPr lang="en-US" dirty="0"/>
              <a:t>global = "Goodbye"</a:t>
            </a:r>
          </a:p>
          <a:p>
            <a:pPr marL="0" indent="0">
              <a:buNone/>
            </a:pPr>
            <a:endParaRPr lang="en-US" dirty="0"/>
          </a:p>
          <a:p>
            <a:pPr marL="0" indent="0">
              <a:buNone/>
            </a:pPr>
            <a:r>
              <a:rPr lang="en-US" dirty="0" err="1">
                <a:solidFill>
                  <a:srgbClr val="00B050"/>
                </a:solidFill>
              </a:rPr>
              <a:t>window.global</a:t>
            </a:r>
            <a:r>
              <a:rPr lang="en-US" dirty="0">
                <a:solidFill>
                  <a:srgbClr val="00B050"/>
                </a:solidFill>
              </a:rPr>
              <a:t> </a:t>
            </a:r>
            <a:r>
              <a:rPr lang="en-US" dirty="0"/>
              <a:t>= global</a:t>
            </a:r>
            <a:endParaRPr lang="en-US" dirty="0" smtClean="0"/>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dirty="0" smtClean="0">
                <a:solidFill>
                  <a:srgbClr val="00B050"/>
                </a:solidFill>
              </a:rPr>
              <a:t>(function() {</a:t>
            </a:r>
          </a:p>
          <a:p>
            <a:pPr marL="0" indent="0">
              <a:buNone/>
            </a:pPr>
            <a:r>
              <a:rPr lang="en-US" dirty="0" smtClean="0"/>
              <a:t>  </a:t>
            </a:r>
            <a:r>
              <a:rPr lang="en-US" dirty="0" err="1" smtClean="0"/>
              <a:t>var</a:t>
            </a:r>
            <a:r>
              <a:rPr lang="en-US" dirty="0" smtClean="0"/>
              <a:t> </a:t>
            </a:r>
            <a:r>
              <a:rPr lang="en-US" dirty="0"/>
              <a:t>global, </a:t>
            </a:r>
            <a:r>
              <a:rPr lang="en-US" dirty="0" err="1"/>
              <a:t>notGlobal</a:t>
            </a:r>
            <a:r>
              <a:rPr lang="en-US" dirty="0"/>
              <a:t>;</a:t>
            </a:r>
          </a:p>
          <a:p>
            <a:pPr marL="0" indent="0">
              <a:buNone/>
            </a:pPr>
            <a:r>
              <a:rPr lang="en-US" dirty="0" smtClean="0"/>
              <a:t>  </a:t>
            </a:r>
            <a:r>
              <a:rPr lang="en-US" dirty="0" err="1" smtClean="0"/>
              <a:t>notGlobal</a:t>
            </a:r>
            <a:r>
              <a:rPr lang="en-US" dirty="0" smtClean="0"/>
              <a:t> </a:t>
            </a:r>
            <a:r>
              <a:rPr lang="en-US" dirty="0"/>
              <a:t>= "Hello";</a:t>
            </a:r>
          </a:p>
          <a:p>
            <a:pPr marL="0" indent="0">
              <a:buNone/>
            </a:pPr>
            <a:r>
              <a:rPr lang="en-US" dirty="0" smtClean="0"/>
              <a:t>  global </a:t>
            </a:r>
            <a:r>
              <a:rPr lang="en-US" dirty="0"/>
              <a:t>= "Goodbye";</a:t>
            </a:r>
          </a:p>
          <a:p>
            <a:pPr marL="0" indent="0">
              <a:buNone/>
            </a:pPr>
            <a:r>
              <a:rPr lang="en-US" dirty="0" smtClean="0"/>
              <a:t>  </a:t>
            </a:r>
            <a:r>
              <a:rPr lang="en-US" dirty="0" err="1" smtClean="0"/>
              <a:t>window.global</a:t>
            </a:r>
            <a:r>
              <a:rPr lang="en-US" dirty="0" smtClean="0"/>
              <a:t> </a:t>
            </a:r>
            <a:r>
              <a:rPr lang="en-US" dirty="0"/>
              <a:t>= global</a:t>
            </a:r>
            <a:r>
              <a:rPr lang="en-US" dirty="0" smtClean="0"/>
              <a:t>;</a:t>
            </a:r>
          </a:p>
          <a:p>
            <a:pPr marL="0" indent="0">
              <a:buNone/>
            </a:pPr>
            <a:r>
              <a:rPr lang="en-US" dirty="0" smtClean="0">
                <a:solidFill>
                  <a:srgbClr val="00B050"/>
                </a:solidFill>
              </a:rPr>
              <a:t>})();</a:t>
            </a:r>
            <a:endParaRPr lang="en-US" dirty="0">
              <a:solidFill>
                <a:srgbClr val="00B050"/>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800" dirty="0"/>
              <a:t>grade = (student) -&gt;</a:t>
            </a:r>
          </a:p>
          <a:p>
            <a:pPr marL="0" indent="0">
              <a:buNone/>
            </a:pPr>
            <a:r>
              <a:rPr lang="en-US" sz="1800" dirty="0"/>
              <a:t>  if </a:t>
            </a:r>
            <a:r>
              <a:rPr lang="en-US" sz="1800" dirty="0" err="1"/>
              <a:t>student.excellentWork</a:t>
            </a:r>
            <a:endParaRPr lang="en-US" sz="1800" dirty="0"/>
          </a:p>
          <a:p>
            <a:pPr marL="0" indent="0">
              <a:buNone/>
            </a:pPr>
            <a:r>
              <a:rPr lang="en-US" sz="1800" dirty="0"/>
              <a:t>    "A+"</a:t>
            </a:r>
          </a:p>
          <a:p>
            <a:pPr marL="0" indent="0">
              <a:buNone/>
            </a:pPr>
            <a:r>
              <a:rPr lang="en-US" sz="1800" dirty="0"/>
              <a:t>  else if </a:t>
            </a:r>
            <a:r>
              <a:rPr lang="en-US" sz="1800" dirty="0" err="1"/>
              <a:t>student.okayStuff</a:t>
            </a:r>
            <a:endParaRPr lang="en-US" sz="1800" dirty="0"/>
          </a:p>
          <a:p>
            <a:pPr marL="0" indent="0">
              <a:buNone/>
            </a:pPr>
            <a:r>
              <a:rPr lang="en-US" sz="1800" dirty="0"/>
              <a:t>    if </a:t>
            </a:r>
            <a:r>
              <a:rPr lang="en-US" sz="1800" dirty="0" err="1"/>
              <a:t>student.triedHard</a:t>
            </a:r>
            <a:r>
              <a:rPr lang="en-US" sz="1800" dirty="0"/>
              <a:t> then "B" else "B-"</a:t>
            </a:r>
          </a:p>
          <a:p>
            <a:pPr marL="0" indent="0">
              <a:buNone/>
            </a:pPr>
            <a:r>
              <a:rPr lang="en-US" sz="1800" dirty="0"/>
              <a:t>  else</a:t>
            </a:r>
          </a:p>
          <a:p>
            <a:pPr marL="0" indent="0">
              <a:buNone/>
            </a:pPr>
            <a:r>
              <a:rPr lang="en-US" sz="1800" dirty="0"/>
              <a:t>    "C"</a:t>
            </a:r>
          </a:p>
          <a:p>
            <a:pPr marL="0" indent="0">
              <a:buNone/>
            </a:pPr>
            <a:endParaRPr lang="en-US" sz="1800" dirty="0"/>
          </a:p>
          <a:p>
            <a:pPr marL="0" indent="0">
              <a:buNone/>
            </a:pPr>
            <a:r>
              <a:rPr lang="en-US" sz="1800" dirty="0"/>
              <a:t>eldest = if 24 &gt; 21 then "Liz" else "Ike"</a:t>
            </a:r>
            <a:endParaRPr lang="en-US" sz="1800" dirty="0" smtClean="0"/>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800" dirty="0" err="1">
                <a:solidFill>
                  <a:schemeClr val="bg1"/>
                </a:solidFill>
              </a:rPr>
              <a:t>var</a:t>
            </a:r>
            <a:r>
              <a:rPr lang="en-US" sz="1800" dirty="0">
                <a:solidFill>
                  <a:schemeClr val="bg1"/>
                </a:solidFill>
              </a:rPr>
              <a:t> eldest, grade;</a:t>
            </a:r>
          </a:p>
          <a:p>
            <a:pPr marL="0" indent="0">
              <a:buNone/>
            </a:pPr>
            <a:r>
              <a:rPr lang="en-US" sz="1800" dirty="0">
                <a:solidFill>
                  <a:schemeClr val="bg1"/>
                </a:solidFill>
              </a:rPr>
              <a:t>grade = function(student) {</a:t>
            </a:r>
          </a:p>
          <a:p>
            <a:pPr marL="0" indent="0">
              <a:buNone/>
            </a:pPr>
            <a:r>
              <a:rPr lang="en-US" sz="1800" dirty="0">
                <a:solidFill>
                  <a:schemeClr val="bg1"/>
                </a:solidFill>
              </a:rPr>
              <a:t>  if (</a:t>
            </a:r>
            <a:r>
              <a:rPr lang="en-US" sz="1800" dirty="0" err="1">
                <a:solidFill>
                  <a:schemeClr val="bg1"/>
                </a:solidFill>
              </a:rPr>
              <a:t>student.excellentWork</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"A+";</a:t>
            </a:r>
          </a:p>
          <a:p>
            <a:pPr marL="0" indent="0">
              <a:buNone/>
            </a:pPr>
            <a:r>
              <a:rPr lang="en-US" sz="1800" dirty="0">
                <a:solidFill>
                  <a:schemeClr val="bg1"/>
                </a:solidFill>
              </a:rPr>
              <a:t>  } else if (</a:t>
            </a:r>
            <a:r>
              <a:rPr lang="en-US" sz="1800" dirty="0" err="1">
                <a:solidFill>
                  <a:schemeClr val="bg1"/>
                </a:solidFill>
              </a:rPr>
              <a:t>student.okayStuff</a:t>
            </a:r>
            <a:r>
              <a:rPr lang="en-US" sz="1800" dirty="0">
                <a:solidFill>
                  <a:schemeClr val="bg1"/>
                </a:solidFill>
              </a:rPr>
              <a:t>) {</a:t>
            </a:r>
          </a:p>
          <a:p>
            <a:pPr marL="0" indent="0">
              <a:buNone/>
            </a:pPr>
            <a:r>
              <a:rPr lang="en-US" sz="1800" dirty="0">
                <a:solidFill>
                  <a:schemeClr val="bg1"/>
                </a:solidFill>
              </a:rPr>
              <a:t>    if (</a:t>
            </a:r>
            <a:r>
              <a:rPr lang="en-US" sz="1800" dirty="0" err="1">
                <a:solidFill>
                  <a:schemeClr val="bg1"/>
                </a:solidFill>
              </a:rPr>
              <a:t>student.triedHard</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"C";</a:t>
            </a:r>
          </a:p>
          <a:p>
            <a:pPr marL="0" indent="0">
              <a:buNone/>
            </a:pPr>
            <a:r>
              <a:rPr lang="en-US" sz="1800" dirty="0">
                <a:solidFill>
                  <a:schemeClr val="bg1"/>
                </a:solidFill>
              </a:rPr>
              <a:t>  }</a:t>
            </a:r>
          </a:p>
          <a:p>
            <a:pPr marL="0" indent="0">
              <a:buNone/>
            </a:pPr>
            <a:r>
              <a:rPr lang="en-US" sz="1800" dirty="0">
                <a:solidFill>
                  <a:schemeClr val="bg1"/>
                </a:solidFill>
              </a:rPr>
              <a:t>};</a:t>
            </a:r>
          </a:p>
          <a:p>
            <a:pPr marL="0" indent="0">
              <a:buNone/>
            </a:pPr>
            <a:r>
              <a:rPr lang="en-US" sz="1800" dirty="0">
                <a:solidFill>
                  <a:schemeClr val="bg1"/>
                </a:solidFill>
              </a:rPr>
              <a:t>eldest = 24 &gt; 21 ? "Liz" : "Ike</a:t>
            </a:r>
            <a:r>
              <a:rPr lang="en-US" sz="1800" dirty="0" smtClean="0">
                <a:solidFill>
                  <a:schemeClr val="bg1"/>
                </a:solidFill>
              </a:rPr>
              <a:t>";</a:t>
            </a:r>
            <a:endParaRPr lang="en-US" sz="18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2000" dirty="0"/>
              <a:t>mood = </a:t>
            </a:r>
            <a:r>
              <a:rPr lang="en-US" sz="2000" dirty="0" err="1"/>
              <a:t>greatlyImproved</a:t>
            </a:r>
            <a:r>
              <a:rPr lang="en-US" sz="2000" dirty="0"/>
              <a:t> </a:t>
            </a:r>
            <a:r>
              <a:rPr lang="en-US" sz="2000" dirty="0">
                <a:solidFill>
                  <a:srgbClr val="00B050"/>
                </a:solidFill>
              </a:rPr>
              <a:t>if</a:t>
            </a:r>
            <a:r>
              <a:rPr lang="en-US" sz="2000" dirty="0"/>
              <a:t> singing</a:t>
            </a:r>
          </a:p>
          <a:p>
            <a:pPr marL="0" indent="0">
              <a:buNone/>
            </a:pPr>
            <a:endParaRPr lang="en-US" sz="2000" dirty="0"/>
          </a:p>
          <a:p>
            <a:pPr marL="0" indent="0">
              <a:buNone/>
            </a:pPr>
            <a:r>
              <a:rPr lang="en-US" sz="2000" dirty="0">
                <a:solidFill>
                  <a:srgbClr val="00B050"/>
                </a:solidFill>
              </a:rPr>
              <a:t>if</a:t>
            </a:r>
            <a:r>
              <a:rPr lang="en-US" sz="2000" dirty="0"/>
              <a:t> happy </a:t>
            </a:r>
            <a:r>
              <a:rPr lang="en-US" sz="2000" dirty="0">
                <a:solidFill>
                  <a:srgbClr val="00B050"/>
                </a:solidFill>
              </a:rPr>
              <a:t>and</a:t>
            </a:r>
            <a:r>
              <a:rPr lang="en-US" sz="2000" dirty="0"/>
              <a:t> </a:t>
            </a:r>
            <a:r>
              <a:rPr lang="en-US" sz="2000" dirty="0" err="1"/>
              <a:t>knowsIt</a:t>
            </a:r>
            <a:endParaRPr lang="en-US" sz="2000" dirty="0"/>
          </a:p>
          <a:p>
            <a:pPr marL="0" indent="0">
              <a:buNone/>
            </a:pPr>
            <a:r>
              <a:rPr lang="en-US" sz="2000" dirty="0"/>
              <a:t>  </a:t>
            </a:r>
            <a:r>
              <a:rPr lang="en-US" sz="2000" dirty="0" err="1"/>
              <a:t>clapsHands</a:t>
            </a:r>
            <a:r>
              <a:rPr lang="en-US" sz="2000" dirty="0"/>
              <a:t>()</a:t>
            </a:r>
          </a:p>
          <a:p>
            <a:pPr marL="0" indent="0">
              <a:buNone/>
            </a:pPr>
            <a:r>
              <a:rPr lang="en-US" sz="2000" dirty="0"/>
              <a:t>  </a:t>
            </a:r>
            <a:r>
              <a:rPr lang="en-US" sz="2000" dirty="0" err="1"/>
              <a:t>chaChaCha</a:t>
            </a:r>
            <a:r>
              <a:rPr lang="en-US" sz="2000" dirty="0"/>
              <a:t>()</a:t>
            </a:r>
          </a:p>
          <a:p>
            <a:pPr marL="0" indent="0">
              <a:buNone/>
            </a:pPr>
            <a:r>
              <a:rPr lang="en-US" sz="2000" dirty="0">
                <a:solidFill>
                  <a:srgbClr val="00B050"/>
                </a:solidFill>
              </a:rPr>
              <a:t>else</a:t>
            </a:r>
          </a:p>
          <a:p>
            <a:pPr marL="0" indent="0">
              <a:buNone/>
            </a:pPr>
            <a:r>
              <a:rPr lang="en-US" sz="2000" dirty="0"/>
              <a:t>  </a:t>
            </a:r>
            <a:r>
              <a:rPr lang="en-US" sz="2000" dirty="0" err="1"/>
              <a:t>showIt</a:t>
            </a:r>
            <a:r>
              <a:rPr lang="en-US" sz="2000" dirty="0"/>
              <a:t>()</a:t>
            </a:r>
          </a:p>
          <a:p>
            <a:pPr marL="0" indent="0">
              <a:buNone/>
            </a:pPr>
            <a:endParaRPr lang="en-US" sz="2000" dirty="0"/>
          </a:p>
          <a:p>
            <a:pPr marL="0" indent="0">
              <a:buNone/>
            </a:pPr>
            <a:r>
              <a:rPr lang="en-US" sz="2000" dirty="0"/>
              <a:t>lunch = </a:t>
            </a:r>
            <a:r>
              <a:rPr lang="en-US" sz="2000" dirty="0">
                <a:solidFill>
                  <a:srgbClr val="00B050"/>
                </a:solidFill>
              </a:rPr>
              <a:t>if</a:t>
            </a:r>
            <a:r>
              <a:rPr lang="en-US" sz="2000" dirty="0"/>
              <a:t> </a:t>
            </a:r>
            <a:r>
              <a:rPr lang="en-US" sz="2000" dirty="0" err="1"/>
              <a:t>friday</a:t>
            </a:r>
            <a:r>
              <a:rPr lang="en-US" sz="2000" dirty="0"/>
              <a:t> </a:t>
            </a:r>
            <a:r>
              <a:rPr lang="en-US" sz="2000" dirty="0">
                <a:solidFill>
                  <a:srgbClr val="00B050"/>
                </a:solidFill>
              </a:rPr>
              <a:t>then </a:t>
            </a:r>
            <a:r>
              <a:rPr lang="en-US" sz="2000" dirty="0"/>
              <a:t>water </a:t>
            </a:r>
            <a:r>
              <a:rPr lang="en-US" sz="2000" dirty="0">
                <a:solidFill>
                  <a:srgbClr val="00B050"/>
                </a:solidFill>
              </a:rPr>
              <a:t>else </a:t>
            </a:r>
            <a:r>
              <a:rPr lang="en-US" sz="2000" dirty="0" err="1"/>
              <a:t>redBull</a:t>
            </a:r>
            <a:endParaRPr lang="en-US" sz="2000" dirty="0"/>
          </a:p>
          <a:p>
            <a:pPr marL="0" indent="0">
              <a:buNone/>
            </a:pPr>
            <a:endParaRPr lang="en-US" sz="2000" dirty="0"/>
          </a:p>
          <a:p>
            <a:pPr marL="0" indent="0">
              <a:buNone/>
            </a:pPr>
            <a:r>
              <a:rPr lang="en-US" sz="2000" dirty="0"/>
              <a:t>options </a:t>
            </a:r>
            <a:r>
              <a:rPr lang="en-US" sz="2000" dirty="0">
                <a:solidFill>
                  <a:srgbClr val="00B050"/>
                </a:solidFill>
              </a:rPr>
              <a:t>or=</a:t>
            </a:r>
            <a:r>
              <a:rPr lang="en-US" sz="2000" dirty="0"/>
              <a:t> defaults</a:t>
            </a:r>
            <a:endParaRPr lang="en-US" sz="2000" dirty="0" smtClean="0"/>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2000" dirty="0" err="1">
                <a:solidFill>
                  <a:schemeClr val="bg1"/>
                </a:solidFill>
              </a:rPr>
              <a:t>var</a:t>
            </a:r>
            <a:r>
              <a:rPr lang="en-US" sz="2000" dirty="0">
                <a:solidFill>
                  <a:schemeClr val="bg1"/>
                </a:solidFill>
              </a:rPr>
              <a:t> lunch, mood;</a:t>
            </a:r>
          </a:p>
          <a:p>
            <a:pPr marL="0" indent="0">
              <a:buNone/>
            </a:pPr>
            <a:r>
              <a:rPr lang="en-US" sz="2000" dirty="0">
                <a:solidFill>
                  <a:schemeClr val="bg1"/>
                </a:solidFill>
              </a:rPr>
              <a:t>if (singing) {</a:t>
            </a:r>
          </a:p>
          <a:p>
            <a:pPr marL="0" indent="0">
              <a:buNone/>
            </a:pPr>
            <a:r>
              <a:rPr lang="en-US" sz="2000" dirty="0">
                <a:solidFill>
                  <a:schemeClr val="bg1"/>
                </a:solidFill>
              </a:rPr>
              <a:t>  mood = </a:t>
            </a:r>
            <a:r>
              <a:rPr lang="en-US" sz="2000" dirty="0" err="1">
                <a:solidFill>
                  <a:schemeClr val="bg1"/>
                </a:solidFill>
              </a:rPr>
              <a:t>greatlyImproved</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if (happy &amp;&amp; </a:t>
            </a:r>
            <a:r>
              <a:rPr lang="en-US" sz="2000" dirty="0" err="1">
                <a:solidFill>
                  <a:schemeClr val="bg1"/>
                </a:solidFill>
              </a:rPr>
              <a:t>knowsIt</a:t>
            </a:r>
            <a:r>
              <a:rPr lang="en-US" sz="2000" dirty="0">
                <a:solidFill>
                  <a:schemeClr val="bg1"/>
                </a:solidFill>
              </a:rPr>
              <a:t>) {</a:t>
            </a:r>
          </a:p>
          <a:p>
            <a:pPr marL="0" indent="0">
              <a:buNone/>
            </a:pPr>
            <a:r>
              <a:rPr lang="en-US" sz="2000" dirty="0">
                <a:solidFill>
                  <a:schemeClr val="bg1"/>
                </a:solidFill>
              </a:rPr>
              <a:t>  </a:t>
            </a:r>
            <a:r>
              <a:rPr lang="en-US" sz="2000" dirty="0" err="1">
                <a:solidFill>
                  <a:schemeClr val="bg1"/>
                </a:solidFill>
              </a:rPr>
              <a:t>clapsHands</a:t>
            </a:r>
            <a:r>
              <a:rPr lang="en-US" sz="2000" dirty="0">
                <a:solidFill>
                  <a:schemeClr val="bg1"/>
                </a:solidFill>
              </a:rPr>
              <a:t>();</a:t>
            </a:r>
          </a:p>
          <a:p>
            <a:pPr marL="0" indent="0">
              <a:buNone/>
            </a:pPr>
            <a:r>
              <a:rPr lang="en-US" sz="2000" dirty="0">
                <a:solidFill>
                  <a:schemeClr val="bg1"/>
                </a:solidFill>
              </a:rPr>
              <a:t>  </a:t>
            </a:r>
            <a:r>
              <a:rPr lang="en-US" sz="2000" dirty="0" err="1">
                <a:solidFill>
                  <a:schemeClr val="bg1"/>
                </a:solidFill>
              </a:rPr>
              <a:t>chaChaCha</a:t>
            </a:r>
            <a:r>
              <a:rPr lang="en-US" sz="2000" dirty="0">
                <a:solidFill>
                  <a:schemeClr val="bg1"/>
                </a:solidFill>
              </a:rPr>
              <a:t>();</a:t>
            </a:r>
          </a:p>
          <a:p>
            <a:pPr marL="0" indent="0">
              <a:buNone/>
            </a:pPr>
            <a:r>
              <a:rPr lang="en-US" sz="2000" dirty="0">
                <a:solidFill>
                  <a:schemeClr val="bg1"/>
                </a:solidFill>
              </a:rPr>
              <a:t>} else {</a:t>
            </a:r>
          </a:p>
          <a:p>
            <a:pPr marL="0" indent="0">
              <a:buNone/>
            </a:pPr>
            <a:r>
              <a:rPr lang="en-US" sz="2000" dirty="0">
                <a:solidFill>
                  <a:schemeClr val="bg1"/>
                </a:solidFill>
              </a:rPr>
              <a:t>  </a:t>
            </a:r>
            <a:r>
              <a:rPr lang="en-US" sz="2000" dirty="0" err="1">
                <a:solidFill>
                  <a:schemeClr val="bg1"/>
                </a:solidFill>
              </a:rPr>
              <a:t>showIt</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lunch = </a:t>
            </a:r>
            <a:r>
              <a:rPr lang="en-US" sz="2000" dirty="0" err="1">
                <a:solidFill>
                  <a:schemeClr val="bg1"/>
                </a:solidFill>
              </a:rPr>
              <a:t>friday</a:t>
            </a:r>
            <a:r>
              <a:rPr lang="en-US" sz="2000" dirty="0">
                <a:solidFill>
                  <a:schemeClr val="bg1"/>
                </a:solidFill>
              </a:rPr>
              <a:t> ? water : </a:t>
            </a:r>
            <a:r>
              <a:rPr lang="en-US" sz="2000" dirty="0" err="1">
                <a:solidFill>
                  <a:schemeClr val="bg1"/>
                </a:solidFill>
              </a:rPr>
              <a:t>redBull</a:t>
            </a:r>
            <a:r>
              <a:rPr lang="en-US" sz="2000" dirty="0">
                <a:solidFill>
                  <a:schemeClr val="bg1"/>
                </a:solidFill>
              </a:rPr>
              <a:t>;</a:t>
            </a:r>
          </a:p>
          <a:p>
            <a:pPr marL="0" indent="0">
              <a:buNone/>
            </a:pPr>
            <a:r>
              <a:rPr lang="en-US" sz="2000" dirty="0" smtClean="0">
                <a:solidFill>
                  <a:schemeClr val="bg1"/>
                </a:solidFill>
              </a:rPr>
              <a:t>Options || (options </a:t>
            </a:r>
            <a:r>
              <a:rPr lang="en-US" sz="2000" dirty="0">
                <a:solidFill>
                  <a:schemeClr val="bg1"/>
                </a:solidFill>
              </a:rPr>
              <a:t>= defaults</a:t>
            </a:r>
            <a:r>
              <a:rPr lang="en-US" sz="2000" dirty="0" smtClean="0">
                <a:solidFill>
                  <a:schemeClr val="bg1"/>
                </a:solidFill>
              </a:rPr>
              <a:t>);</a:t>
            </a:r>
          </a:p>
          <a:p>
            <a:pPr marL="0" indent="0">
              <a:buNone/>
            </a:pPr>
            <a:endParaRPr lang="en-US" sz="20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4" name="Text Placeholder 3"/>
          <p:cNvSpPr>
            <a:spLocks noGrp="1"/>
          </p:cNvSpPr>
          <p:nvPr>
            <p:ph type="body" idx="1"/>
          </p:nvPr>
        </p:nvSpPr>
        <p:spPr/>
        <p:txBody>
          <a:bodyPr>
            <a:normAutofit/>
          </a:bodyPr>
          <a:lstStyle/>
          <a:p>
            <a:r>
              <a:rPr lang="en-US" sz="2400" b="1"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Use CoffeeScript</a:t>
            </a:r>
            <a:endParaRPr lang="en-US" dirty="0"/>
          </a:p>
        </p:txBody>
      </p:sp>
      <p:sp>
        <p:nvSpPr>
          <p:cNvPr id="3" name="Text Placeholder 2"/>
          <p:cNvSpPr>
            <a:spLocks noGrp="1"/>
          </p:cNvSpPr>
          <p:nvPr>
            <p:ph type="body"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258841" cy="2862322"/>
          </a:xfrm>
          <a:prstGeom prst="rect">
            <a:avLst/>
          </a:prstGeom>
          <a:noFill/>
        </p:spPr>
        <p:txBody>
          <a:bodyPr wrap="none" rtlCol="0">
            <a:spAutoFit/>
          </a:bodyPr>
          <a:lstStyle/>
          <a:p>
            <a:r>
              <a:rPr lang="en-US" dirty="0">
                <a:solidFill>
                  <a:schemeClr val="bg1">
                    <a:lumMod val="95000"/>
                  </a:schemeClr>
                </a:solidFill>
                <a:latin typeface="DistrictThin" pitchFamily="2" charset="0"/>
              </a:rPr>
              <a:t>hi == bye</a:t>
            </a:r>
          </a:p>
          <a:p>
            <a:r>
              <a:rPr lang="en-US" dirty="0">
                <a:solidFill>
                  <a:schemeClr val="bg1">
                    <a:lumMod val="95000"/>
                  </a:schemeClr>
                </a:solidFill>
                <a:latin typeface="DistrictThin" pitchFamily="2" charset="0"/>
              </a:rPr>
              <a:t>global = "available everywhere?"</a:t>
            </a:r>
          </a:p>
          <a:p>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switch day</a:t>
            </a:r>
          </a:p>
          <a:p>
            <a:r>
              <a:rPr lang="en-US" dirty="0">
                <a:solidFill>
                  <a:schemeClr val="bg1">
                    <a:lumMod val="95000"/>
                  </a:schemeClr>
                </a:solidFill>
                <a:latin typeface="DistrictThin" pitchFamily="2" charset="0"/>
              </a:rPr>
              <a:t>  when "Fri", "Sat"</a:t>
            </a:r>
          </a:p>
          <a:p>
            <a:r>
              <a:rPr lang="en-US" dirty="0">
                <a:solidFill>
                  <a:schemeClr val="bg1">
                    <a:lumMod val="95000"/>
                  </a:schemeClr>
                </a:solidFill>
                <a:latin typeface="DistrictThin" pitchFamily="2" charset="0"/>
              </a:rPr>
              <a:t>    if day is </a:t>
            </a:r>
            <a:r>
              <a:rPr lang="en-US" dirty="0" err="1">
                <a:solidFill>
                  <a:schemeClr val="bg1">
                    <a:lumMod val="95000"/>
                  </a:schemeClr>
                </a:solidFill>
                <a:latin typeface="DistrictThin" pitchFamily="2" charset="0"/>
              </a:rPr>
              <a:t>bingoDay</a:t>
            </a:r>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      go bingo</a:t>
            </a:r>
          </a:p>
          <a:p>
            <a:r>
              <a:rPr lang="en-US" dirty="0">
                <a:solidFill>
                  <a:schemeClr val="bg1">
                    <a:lumMod val="95000"/>
                  </a:schemeClr>
                </a:solidFill>
                <a:latin typeface="DistrictThin" pitchFamily="2" charset="0"/>
              </a:rPr>
              <a:t>      go dancing</a:t>
            </a:r>
          </a:p>
          <a:p>
            <a:r>
              <a:rPr lang="en-US" dirty="0">
                <a:solidFill>
                  <a:schemeClr val="bg1">
                    <a:lumMod val="95000"/>
                  </a:schemeClr>
                </a:solidFill>
                <a:latin typeface="DistrictThin" pitchFamily="2" charset="0"/>
              </a:rPr>
              <a:t>  when "Sun" then go church</a:t>
            </a:r>
          </a:p>
          <a:p>
            <a:r>
              <a:rPr lang="en-US" dirty="0">
                <a:solidFill>
                  <a:schemeClr val="bg1">
                    <a:lumMod val="95000"/>
                  </a:schemeClr>
                </a:solidFill>
                <a:latin typeface="DistrictThin" pitchFamily="2" charset="0"/>
              </a:rPr>
              <a:t>  else go work</a:t>
            </a:r>
          </a:p>
        </p:txBody>
      </p:sp>
      <p:sp>
        <p:nvSpPr>
          <p:cNvPr id="5" name="TextBox 4"/>
          <p:cNvSpPr txBox="1"/>
          <p:nvPr/>
        </p:nvSpPr>
        <p:spPr>
          <a:xfrm>
            <a:off x="5486400" y="228600"/>
            <a:ext cx="3427157" cy="5355312"/>
          </a:xfrm>
          <a:prstGeom prst="rect">
            <a:avLst/>
          </a:prstGeom>
          <a:noFill/>
        </p:spPr>
        <p:txBody>
          <a:bodyPr wrap="none" rtlCol="0">
            <a:spAutoFit/>
          </a:bodyPr>
          <a:lstStyle/>
          <a:p>
            <a:r>
              <a:rPr lang="en-US" dirty="0" smtClean="0">
                <a:solidFill>
                  <a:schemeClr val="bg1">
                    <a:lumMod val="95000"/>
                  </a:schemeClr>
                </a:solidFill>
              </a:rPr>
              <a:t>(function() {</a:t>
            </a:r>
          </a:p>
          <a:p>
            <a:r>
              <a:rPr lang="en-US" dirty="0" smtClean="0">
                <a:solidFill>
                  <a:schemeClr val="bg1">
                    <a:lumMod val="95000"/>
                  </a:schemeClr>
                </a:solidFill>
              </a:rPr>
              <a:t>  </a:t>
            </a:r>
            <a:r>
              <a:rPr lang="en-US" dirty="0" err="1" smtClean="0">
                <a:solidFill>
                  <a:schemeClr val="bg1">
                    <a:lumMod val="95000"/>
                  </a:schemeClr>
                </a:solidFill>
              </a:rPr>
              <a:t>var</a:t>
            </a:r>
            <a:r>
              <a:rPr lang="en-US" dirty="0" smtClean="0">
                <a:solidFill>
                  <a:schemeClr val="bg1">
                    <a:lumMod val="95000"/>
                  </a:schemeClr>
                </a:solidFill>
              </a:rPr>
              <a:t> </a:t>
            </a:r>
            <a:r>
              <a:rPr lang="en-US" dirty="0">
                <a:solidFill>
                  <a:schemeClr val="bg1">
                    <a:lumMod val="95000"/>
                  </a:schemeClr>
                </a:solidFill>
              </a:rPr>
              <a:t>global;</a:t>
            </a:r>
          </a:p>
          <a:p>
            <a:r>
              <a:rPr lang="en-US" dirty="0" smtClean="0">
                <a:solidFill>
                  <a:schemeClr val="bg1">
                    <a:lumMod val="95000"/>
                  </a:schemeClr>
                </a:solidFill>
              </a:rPr>
              <a:t>  hi </a:t>
            </a:r>
            <a:r>
              <a:rPr lang="en-US" dirty="0">
                <a:solidFill>
                  <a:schemeClr val="bg1">
                    <a:lumMod val="95000"/>
                  </a:schemeClr>
                </a:solidFill>
              </a:rPr>
              <a:t>=== bye;</a:t>
            </a:r>
          </a:p>
          <a:p>
            <a:r>
              <a:rPr lang="en-US" dirty="0" smtClean="0">
                <a:solidFill>
                  <a:schemeClr val="bg1">
                    <a:lumMod val="95000"/>
                  </a:schemeClr>
                </a:solidFill>
              </a:rPr>
              <a:t>  global </a:t>
            </a:r>
            <a:r>
              <a:rPr lang="en-US" dirty="0">
                <a:solidFill>
                  <a:schemeClr val="bg1">
                    <a:lumMod val="95000"/>
                  </a:schemeClr>
                </a:solidFill>
              </a:rPr>
              <a:t>= "available everywhere?";</a:t>
            </a:r>
          </a:p>
          <a:p>
            <a:r>
              <a:rPr lang="en-US" dirty="0" smtClean="0">
                <a:solidFill>
                  <a:schemeClr val="bg1">
                    <a:lumMod val="95000"/>
                  </a:schemeClr>
                </a:solidFill>
              </a:rPr>
              <a:t>  switch </a:t>
            </a:r>
            <a:r>
              <a:rPr lang="en-US" dirty="0">
                <a:solidFill>
                  <a:schemeClr val="bg1">
                    <a:lumMod val="95000"/>
                  </a:schemeClr>
                </a:solidFill>
              </a:rPr>
              <a:t>(day) {</a:t>
            </a:r>
          </a:p>
          <a:p>
            <a:r>
              <a:rPr lang="en-US" dirty="0">
                <a:solidFill>
                  <a:schemeClr val="bg1">
                    <a:lumMod val="95000"/>
                  </a:schemeClr>
                </a:solidFill>
              </a:rPr>
              <a:t>   </a:t>
            </a:r>
            <a:r>
              <a:rPr lang="en-US" dirty="0" smtClean="0">
                <a:solidFill>
                  <a:schemeClr val="bg1">
                    <a:lumMod val="95000"/>
                  </a:schemeClr>
                </a:solidFill>
              </a:rPr>
              <a:t> case </a:t>
            </a:r>
            <a:r>
              <a:rPr lang="en-US" dirty="0">
                <a:solidFill>
                  <a:schemeClr val="bg1">
                    <a:lumMod val="95000"/>
                  </a:schemeClr>
                </a:solidFill>
              </a:rPr>
              <a:t>"Fri":</a:t>
            </a:r>
          </a:p>
          <a:p>
            <a:r>
              <a:rPr lang="en-US" dirty="0" smtClean="0">
                <a:solidFill>
                  <a:schemeClr val="bg1">
                    <a:lumMod val="95000"/>
                  </a:schemeClr>
                </a:solidFill>
              </a:rPr>
              <a:t>    </a:t>
            </a:r>
            <a:r>
              <a:rPr lang="en-US" dirty="0">
                <a:solidFill>
                  <a:schemeClr val="bg1">
                    <a:lumMod val="95000"/>
                  </a:schemeClr>
                </a:solidFill>
              </a:rPr>
              <a:t>case "Sat":</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if (day === </a:t>
            </a:r>
            <a:r>
              <a:rPr lang="en-US" dirty="0" err="1">
                <a:solidFill>
                  <a:schemeClr val="bg1">
                    <a:lumMod val="95000"/>
                  </a:schemeClr>
                </a:solidFill>
              </a:rPr>
              <a:t>bingoDay</a:t>
            </a:r>
            <a:r>
              <a:rPr lang="en-US" dirty="0">
                <a:solidFill>
                  <a:schemeClr val="bg1">
                    <a:lumMod val="95000"/>
                  </a:schemeClr>
                </a:solidFill>
              </a:rPr>
              <a:t>) {</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go(bingo);</a:t>
            </a:r>
          </a:p>
          <a:p>
            <a:r>
              <a:rPr lang="en-US" dirty="0" smtClean="0">
                <a:solidFill>
                  <a:schemeClr val="bg1">
                    <a:lumMod val="95000"/>
                  </a:schemeClr>
                </a:solidFill>
              </a:rPr>
              <a:t>        </a:t>
            </a:r>
            <a:r>
              <a:rPr lang="en-US" dirty="0">
                <a:solidFill>
                  <a:schemeClr val="bg1">
                    <a:lumMod val="95000"/>
                  </a:schemeClr>
                </a:solidFill>
              </a:rPr>
              <a:t>go(dancing);</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a:t>
            </a:r>
          </a:p>
          <a:p>
            <a:r>
              <a:rPr lang="en-US" dirty="0">
                <a:solidFill>
                  <a:schemeClr val="bg1">
                    <a:lumMod val="95000"/>
                  </a:schemeClr>
                </a:solidFill>
              </a:rPr>
              <a:t>    </a:t>
            </a:r>
            <a:r>
              <a:rPr lang="en-US" dirty="0" smtClean="0">
                <a:solidFill>
                  <a:schemeClr val="bg1">
                    <a:lumMod val="95000"/>
                  </a:schemeClr>
                </a:solidFill>
              </a:rPr>
              <a:t>  break</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case "Sun":</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go(church);</a:t>
            </a:r>
          </a:p>
          <a:p>
            <a:r>
              <a:rPr lang="en-US" dirty="0" smtClean="0">
                <a:solidFill>
                  <a:schemeClr val="bg1">
                    <a:lumMod val="95000"/>
                  </a:schemeClr>
                </a:solidFill>
              </a:rPr>
              <a:t>      </a:t>
            </a:r>
            <a:r>
              <a:rPr lang="en-US" dirty="0">
                <a:solidFill>
                  <a:schemeClr val="bg1">
                    <a:lumMod val="95000"/>
                  </a:schemeClr>
                </a:solidFill>
              </a:rPr>
              <a:t>break;</a:t>
            </a:r>
          </a:p>
          <a:p>
            <a:r>
              <a:rPr lang="en-US" dirty="0">
                <a:solidFill>
                  <a:schemeClr val="bg1">
                    <a:lumMod val="95000"/>
                  </a:schemeClr>
                </a:solidFill>
              </a:rPr>
              <a:t>  </a:t>
            </a:r>
            <a:r>
              <a:rPr lang="en-US" dirty="0" smtClean="0">
                <a:solidFill>
                  <a:schemeClr val="bg1">
                    <a:lumMod val="95000"/>
                  </a:schemeClr>
                </a:solidFill>
              </a:rPr>
              <a:t>  default</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go(work);</a:t>
            </a:r>
          </a:p>
          <a:p>
            <a:r>
              <a:rPr lang="en-US" dirty="0" smtClean="0">
                <a:solidFill>
                  <a:schemeClr val="bg1">
                    <a:lumMod val="95000"/>
                  </a:schemeClr>
                </a:solidFill>
              </a:rPr>
              <a:t>  }</a:t>
            </a:r>
          </a:p>
          <a:p>
            <a:r>
              <a:rPr lang="en-US" dirty="0" smtClean="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CoffeeScript</a:t>
            </a:r>
            <a:r>
              <a:rPr lang="en-US" baseline="0" dirty="0" smtClean="0"/>
              <a:t> and After</a:t>
            </a:r>
            <a:endParaRPr lang="en-US" dirty="0"/>
          </a:p>
        </p:txBody>
      </p:sp>
      <p:sp>
        <p:nvSpPr>
          <p:cNvPr id="3" name="Content Placeholder 2"/>
          <p:cNvSpPr>
            <a:spLocks noGrp="1"/>
          </p:cNvSpPr>
          <p:nvPr>
            <p:ph idx="1"/>
          </p:nvPr>
        </p:nvSpPr>
        <p:spPr>
          <a:xfrm>
            <a:off x="1066800" y="1600200"/>
            <a:ext cx="7620000" cy="4525963"/>
          </a:xfrm>
        </p:spPr>
        <p:txBody>
          <a:bodyPr>
            <a:normAutofit fontScale="40000" lnSpcReduction="20000"/>
          </a:bodyPr>
          <a:lstStyle/>
          <a:p>
            <a:pPr marL="0" indent="0">
              <a:buNone/>
            </a:pPr>
            <a:r>
              <a:rPr lang="en-US" dirty="0" smtClean="0"/>
              <a:t>$.</a:t>
            </a:r>
            <a:r>
              <a:rPr lang="en-US" dirty="0" err="1" smtClean="0"/>
              <a:t>pinify</a:t>
            </a:r>
            <a:r>
              <a:rPr lang="en-US" dirty="0" smtClean="0"/>
              <a:t> = {};</a:t>
            </a:r>
          </a:p>
          <a:p>
            <a:pPr marL="0" indent="0">
              <a:buNone/>
            </a:pPr>
            <a:r>
              <a:rPr lang="en-US" dirty="0" smtClean="0"/>
              <a:t>$.</a:t>
            </a:r>
            <a:r>
              <a:rPr lang="en-US" dirty="0" err="1"/>
              <a:t>pinify.addOverlay</a:t>
            </a:r>
            <a:r>
              <a:rPr lang="en-US" dirty="0"/>
              <a:t> = function (options) {</a:t>
            </a:r>
          </a:p>
          <a:p>
            <a:pPr marL="0" indent="0">
              <a:buNone/>
            </a:pPr>
            <a:r>
              <a:rPr lang="en-US" dirty="0"/>
              <a:t>        if (!</a:t>
            </a:r>
            <a:r>
              <a:rPr lang="en-US" dirty="0" err="1"/>
              <a:t>siteModeSupported</a:t>
            </a:r>
            <a:r>
              <a:rPr lang="en-US" dirty="0"/>
              <a:t>()) {</a:t>
            </a:r>
          </a:p>
          <a:p>
            <a:pPr marL="0" indent="0">
              <a:buNone/>
            </a:pPr>
            <a:r>
              <a:rPr lang="en-US" dirty="0"/>
              <a:t>            return this;</a:t>
            </a:r>
          </a:p>
          <a:p>
            <a:pPr marL="0" indent="0">
              <a:buNone/>
            </a:pPr>
            <a:r>
              <a:rPr lang="en-US" dirty="0"/>
              <a:t>        }</a:t>
            </a:r>
          </a:p>
          <a:p>
            <a:pPr marL="0" indent="0">
              <a:buNone/>
            </a:pPr>
            <a:endParaRPr lang="en-US" dirty="0"/>
          </a:p>
          <a:p>
            <a:pPr marL="0" indent="0">
              <a:buNone/>
            </a:pPr>
            <a:r>
              <a:rPr lang="en-US" dirty="0"/>
              <a:t>        </a:t>
            </a:r>
            <a:r>
              <a:rPr lang="en-US" dirty="0" err="1"/>
              <a:t>var</a:t>
            </a:r>
            <a:r>
              <a:rPr lang="en-US" dirty="0"/>
              <a:t> </a:t>
            </a:r>
            <a:r>
              <a:rPr lang="en-US" dirty="0" err="1"/>
              <a:t>defaultOptions</a:t>
            </a:r>
            <a:r>
              <a:rPr lang="en-US" dirty="0"/>
              <a:t> = {</a:t>
            </a:r>
          </a:p>
          <a:p>
            <a:pPr marL="0" indent="0">
              <a:buNone/>
            </a:pPr>
            <a:r>
              <a:rPr lang="en-US" dirty="0"/>
              <a:t>            </a:t>
            </a:r>
            <a:r>
              <a:rPr lang="en-US" dirty="0" err="1"/>
              <a:t>eventName</a:t>
            </a:r>
            <a:r>
              <a:rPr lang="en-US" dirty="0"/>
              <a:t>: 'click',</a:t>
            </a:r>
          </a:p>
          <a:p>
            <a:pPr marL="0" indent="0">
              <a:buNone/>
            </a:pPr>
            <a:r>
              <a:rPr lang="en-US" dirty="0"/>
              <a:t>            title: '',</a:t>
            </a:r>
          </a:p>
          <a:p>
            <a:pPr marL="0" indent="0">
              <a:buNone/>
            </a:pPr>
            <a:r>
              <a:rPr lang="en-US" dirty="0"/>
              <a:t>            icon: ''</a:t>
            </a:r>
          </a:p>
          <a:p>
            <a:pPr marL="0" indent="0">
              <a:buNone/>
            </a:pPr>
            <a:r>
              <a:rPr lang="en-US" dirty="0"/>
              <a:t>        };</a:t>
            </a:r>
          </a:p>
          <a:p>
            <a:pPr marL="0" indent="0">
              <a:buNone/>
            </a:pPr>
            <a:endParaRPr lang="en-US" dirty="0"/>
          </a:p>
          <a:p>
            <a:pPr marL="0" indent="0">
              <a:buNone/>
            </a:pPr>
            <a:r>
              <a:rPr lang="en-US" dirty="0"/>
              <a:t>        options = $.extend({}, </a:t>
            </a:r>
            <a:r>
              <a:rPr lang="en-US" dirty="0" err="1"/>
              <a:t>defaultOptions</a:t>
            </a:r>
            <a:r>
              <a:rPr lang="en-US" dirty="0"/>
              <a:t>, options);</a:t>
            </a:r>
          </a:p>
          <a:p>
            <a:pPr marL="0" indent="0">
              <a:buNone/>
            </a:pPr>
            <a:endParaRPr lang="en-US" dirty="0"/>
          </a:p>
          <a:p>
            <a:pPr marL="0" indent="0">
              <a:buNone/>
            </a:pPr>
            <a:r>
              <a:rPr lang="en-US" dirty="0"/>
              <a:t>        try {</a:t>
            </a:r>
          </a:p>
          <a:p>
            <a:pPr marL="0" indent="0">
              <a:buNone/>
            </a:pPr>
            <a:r>
              <a:rPr lang="en-US" dirty="0"/>
              <a:t>            if (</a:t>
            </a:r>
            <a:r>
              <a:rPr lang="en-US" dirty="0" err="1"/>
              <a:t>window.external.msIsSiteMode</a:t>
            </a:r>
            <a:r>
              <a:rPr lang="en-US" dirty="0"/>
              <a:t>()) {</a:t>
            </a:r>
          </a:p>
          <a:p>
            <a:pPr marL="0" indent="0">
              <a:buNone/>
            </a:pPr>
            <a:r>
              <a:rPr lang="en-US" dirty="0"/>
              <a:t>                </a:t>
            </a:r>
            <a:r>
              <a:rPr lang="en-US" dirty="0" err="1"/>
              <a:t>window.external.msSiteModeClearIconOverlay</a:t>
            </a:r>
            <a:r>
              <a:rPr lang="en-US" dirty="0"/>
              <a:t>();</a:t>
            </a:r>
          </a:p>
          <a:p>
            <a:pPr marL="0" indent="0">
              <a:buNone/>
            </a:pPr>
            <a:r>
              <a:rPr lang="en-US" dirty="0"/>
              <a:t>                </a:t>
            </a:r>
            <a:r>
              <a:rPr lang="en-US" dirty="0" err="1"/>
              <a:t>window.external.msSiteModeSetIconOverlay</a:t>
            </a:r>
            <a:r>
              <a:rPr lang="en-US" dirty="0"/>
              <a:t>(</a:t>
            </a:r>
            <a:r>
              <a:rPr lang="en-US" dirty="0" err="1"/>
              <a:t>options.icon</a:t>
            </a:r>
            <a:r>
              <a:rPr lang="en-US" dirty="0"/>
              <a:t>, </a:t>
            </a:r>
            <a:r>
              <a:rPr lang="en-US" dirty="0" err="1"/>
              <a:t>options.title</a:t>
            </a:r>
            <a:r>
              <a:rPr lang="en-US" dirty="0"/>
              <a:t>);</a:t>
            </a:r>
          </a:p>
          <a:p>
            <a:pPr marL="0" indent="0">
              <a:buNone/>
            </a:pPr>
            <a:r>
              <a:rPr lang="en-US" dirty="0"/>
              <a:t>            }</a:t>
            </a:r>
          </a:p>
          <a:p>
            <a:pPr marL="0" indent="0">
              <a:buNone/>
            </a:pPr>
            <a:r>
              <a:rPr lang="en-US" dirty="0"/>
              <a:t>        } catch (e) { }</a:t>
            </a:r>
          </a:p>
          <a:p>
            <a:pPr marL="0" indent="0">
              <a:buNone/>
            </a:pPr>
            <a:r>
              <a:rPr lang="en-US" dirty="0"/>
              <a:t>    };</a:t>
            </a:r>
          </a:p>
        </p:txBody>
      </p:sp>
    </p:spTree>
    <p:extLst>
      <p:ext uri="{BB962C8B-B14F-4D97-AF65-F5344CB8AC3E}">
        <p14:creationId xmlns:p14="http://schemas.microsoft.com/office/powerpoint/2010/main" val="2962814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CoffeeScript</a:t>
            </a:r>
            <a:r>
              <a:rPr lang="en-US" baseline="0" dirty="0" smtClean="0"/>
              <a:t> and After</a:t>
            </a:r>
            <a:endParaRPr lang="en-US" dirty="0"/>
          </a:p>
        </p:txBody>
      </p:sp>
      <p:sp>
        <p:nvSpPr>
          <p:cNvPr id="3" name="Content Placeholder 2"/>
          <p:cNvSpPr>
            <a:spLocks noGrp="1"/>
          </p:cNvSpPr>
          <p:nvPr>
            <p:ph idx="1"/>
          </p:nvPr>
        </p:nvSpPr>
        <p:spPr>
          <a:xfrm>
            <a:off x="1143000" y="1600200"/>
            <a:ext cx="7543800" cy="4876800"/>
          </a:xfrm>
        </p:spPr>
        <p:txBody>
          <a:bodyPr>
            <a:normAutofit fontScale="55000" lnSpcReduction="20000"/>
          </a:bodyPr>
          <a:lstStyle/>
          <a:p>
            <a:pPr marL="0" indent="0">
              <a:buNone/>
            </a:pPr>
            <a:r>
              <a:rPr lang="en-US" dirty="0" smtClean="0"/>
              <a:t>$.</a:t>
            </a:r>
            <a:r>
              <a:rPr lang="en-US" dirty="0" err="1" smtClean="0"/>
              <a:t>pinify</a:t>
            </a:r>
            <a:r>
              <a:rPr lang="en-US" dirty="0" smtClean="0"/>
              <a:t> = {</a:t>
            </a:r>
          </a:p>
          <a:p>
            <a:pPr marL="0" indent="0">
              <a:buNone/>
            </a:pPr>
            <a:r>
              <a:rPr lang="en-US" dirty="0" smtClean="0"/>
              <a:t>  </a:t>
            </a:r>
            <a:r>
              <a:rPr lang="en-US" dirty="0" err="1" smtClean="0"/>
              <a:t>addOverlay</a:t>
            </a:r>
            <a:r>
              <a:rPr lang="en-US" dirty="0"/>
              <a:t>: (options) -&gt;</a:t>
            </a:r>
          </a:p>
          <a:p>
            <a:pPr marL="0" indent="0">
              <a:buNone/>
            </a:pPr>
            <a:r>
              <a:rPr lang="en-US" dirty="0"/>
              <a:t>     if not </a:t>
            </a:r>
            <a:r>
              <a:rPr lang="en-US" dirty="0" err="1"/>
              <a:t>siteModeSupported</a:t>
            </a:r>
            <a:r>
              <a:rPr lang="en-US" dirty="0"/>
              <a:t>()</a:t>
            </a:r>
          </a:p>
          <a:p>
            <a:pPr marL="0" indent="0">
              <a:buNone/>
            </a:pPr>
            <a:r>
              <a:rPr lang="en-US" dirty="0"/>
              <a:t>     return @</a:t>
            </a:r>
          </a:p>
          <a:p>
            <a:pPr marL="0" indent="0">
              <a:buNone/>
            </a:pPr>
            <a:r>
              <a:rPr lang="en-US" dirty="0"/>
              <a:t>     </a:t>
            </a:r>
          </a:p>
          <a:p>
            <a:pPr marL="0" indent="0">
              <a:buNone/>
            </a:pPr>
            <a:r>
              <a:rPr lang="en-US" dirty="0"/>
              <a:t>     </a:t>
            </a:r>
            <a:r>
              <a:rPr lang="en-US" dirty="0" err="1"/>
              <a:t>defaultOptions</a:t>
            </a:r>
            <a:r>
              <a:rPr lang="en-US" dirty="0"/>
              <a:t> =</a:t>
            </a:r>
          </a:p>
          <a:p>
            <a:pPr marL="0" indent="0">
              <a:buNone/>
            </a:pPr>
            <a:r>
              <a:rPr lang="en-US" dirty="0"/>
              <a:t>     title: ''</a:t>
            </a:r>
          </a:p>
          <a:p>
            <a:pPr marL="0" indent="0">
              <a:buNone/>
            </a:pPr>
            <a:r>
              <a:rPr lang="en-US" dirty="0"/>
              <a:t>     icon: ''</a:t>
            </a:r>
          </a:p>
          <a:p>
            <a:pPr marL="0" indent="0">
              <a:buNone/>
            </a:pPr>
            <a:r>
              <a:rPr lang="en-US" dirty="0"/>
              <a:t>     </a:t>
            </a:r>
          </a:p>
          <a:p>
            <a:pPr marL="0" indent="0">
              <a:buNone/>
            </a:pPr>
            <a:r>
              <a:rPr lang="en-US" dirty="0"/>
              <a:t>     options = $.extend {}, </a:t>
            </a:r>
            <a:r>
              <a:rPr lang="en-US" dirty="0" err="1"/>
              <a:t>defaultOptions</a:t>
            </a:r>
            <a:r>
              <a:rPr lang="en-US" dirty="0"/>
              <a:t>, options</a:t>
            </a:r>
          </a:p>
          <a:p>
            <a:pPr marL="0" indent="0">
              <a:buNone/>
            </a:pPr>
            <a:r>
              <a:rPr lang="en-US" dirty="0"/>
              <a:t>     </a:t>
            </a:r>
          </a:p>
          <a:p>
            <a:pPr marL="0" indent="0">
              <a:buNone/>
            </a:pPr>
            <a:r>
              <a:rPr lang="en-US" dirty="0"/>
              <a:t>     </a:t>
            </a:r>
            <a:r>
              <a:rPr lang="en-US" dirty="0" err="1"/>
              <a:t>callWindowExternalSafely</a:t>
            </a:r>
            <a:r>
              <a:rPr lang="en-US" dirty="0"/>
              <a:t>(-&gt;</a:t>
            </a:r>
          </a:p>
          <a:p>
            <a:pPr marL="0" indent="0">
              <a:buNone/>
            </a:pPr>
            <a:r>
              <a:rPr lang="en-US" dirty="0"/>
              <a:t>     if </a:t>
            </a:r>
            <a:r>
              <a:rPr lang="en-US" dirty="0" err="1"/>
              <a:t>window.external.msIsSiteMode</a:t>
            </a:r>
            <a:r>
              <a:rPr lang="en-US" dirty="0"/>
              <a:t>()</a:t>
            </a:r>
          </a:p>
          <a:p>
            <a:pPr marL="0" indent="0">
              <a:buNone/>
            </a:pPr>
            <a:r>
              <a:rPr lang="en-US" dirty="0"/>
              <a:t>     </a:t>
            </a:r>
            <a:r>
              <a:rPr lang="en-US" dirty="0" err="1"/>
              <a:t>window.external.msSiteModeClearIconOverlay</a:t>
            </a:r>
            <a:r>
              <a:rPr lang="en-US" dirty="0"/>
              <a:t>()</a:t>
            </a:r>
          </a:p>
          <a:p>
            <a:pPr marL="0" indent="0">
              <a:buNone/>
            </a:pPr>
            <a:r>
              <a:rPr lang="en-US" dirty="0"/>
              <a:t>     </a:t>
            </a:r>
            <a:r>
              <a:rPr lang="en-US" dirty="0" err="1"/>
              <a:t>window.external.msSiteModeSetIconOverlay</a:t>
            </a:r>
            <a:r>
              <a:rPr lang="en-US" dirty="0"/>
              <a:t> </a:t>
            </a:r>
            <a:r>
              <a:rPr lang="en-US" dirty="0" err="1"/>
              <a:t>options.icon</a:t>
            </a:r>
            <a:r>
              <a:rPr lang="en-US" dirty="0"/>
              <a:t>, </a:t>
            </a:r>
            <a:r>
              <a:rPr lang="en-US" dirty="0" err="1"/>
              <a:t>options.title</a:t>
            </a:r>
            <a:endParaRPr lang="en-US" dirty="0"/>
          </a:p>
          <a:p>
            <a:pPr marL="0" indent="0">
              <a:buNone/>
            </a:pPr>
            <a:r>
              <a:rPr lang="en-US" dirty="0"/>
              <a:t>  </a:t>
            </a:r>
            <a:r>
              <a:rPr lang="en-US" dirty="0" smtClean="0"/>
              <a:t> )</a:t>
            </a:r>
          </a:p>
          <a:p>
            <a:pPr marL="0" indent="0">
              <a:buNone/>
            </a:pPr>
            <a:r>
              <a:rPr lang="en-US" dirty="0"/>
              <a:t>}</a:t>
            </a:r>
          </a:p>
        </p:txBody>
      </p:sp>
    </p:spTree>
    <p:extLst>
      <p:ext uri="{BB962C8B-B14F-4D97-AF65-F5344CB8AC3E}">
        <p14:creationId xmlns:p14="http://schemas.microsoft.com/office/powerpoint/2010/main" val="5231111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CoffeeScript</a:t>
            </a:r>
            <a:r>
              <a:rPr lang="en-US" baseline="0" dirty="0" smtClean="0"/>
              <a:t> and After</a:t>
            </a:r>
            <a:endParaRPr lang="en-US" dirty="0"/>
          </a:p>
        </p:txBody>
      </p:sp>
      <p:sp>
        <p:nvSpPr>
          <p:cNvPr id="3" name="Content Placeholder 2"/>
          <p:cNvSpPr>
            <a:spLocks noGrp="1"/>
          </p:cNvSpPr>
          <p:nvPr>
            <p:ph idx="1"/>
          </p:nvPr>
        </p:nvSpPr>
        <p:spPr>
          <a:xfrm>
            <a:off x="1066800" y="1600200"/>
            <a:ext cx="7620000" cy="4525963"/>
          </a:xfrm>
        </p:spPr>
        <p:txBody>
          <a:bodyPr>
            <a:noAutofit/>
          </a:bodyPr>
          <a:lstStyle/>
          <a:p>
            <a:pPr marL="0" indent="0">
              <a:buNone/>
            </a:pPr>
            <a:r>
              <a:rPr lang="en-US" sz="1400" dirty="0" smtClean="0"/>
              <a:t>return $.</a:t>
            </a:r>
            <a:r>
              <a:rPr lang="en-US" sz="1400" dirty="0" err="1" smtClean="0"/>
              <a:t>pinify</a:t>
            </a:r>
            <a:r>
              <a:rPr lang="en-US" sz="1400" dirty="0" smtClean="0"/>
              <a:t> = {</a:t>
            </a:r>
          </a:p>
          <a:p>
            <a:pPr marL="0" indent="0">
              <a:buNone/>
            </a:pPr>
            <a:r>
              <a:rPr lang="en-US" sz="1400" dirty="0" smtClean="0"/>
              <a:t>  </a:t>
            </a:r>
            <a:r>
              <a:rPr lang="en-US" sz="1400" dirty="0" err="1" smtClean="0"/>
              <a:t>addOverlay</a:t>
            </a:r>
            <a:r>
              <a:rPr lang="en-US" sz="1400" b="1" dirty="0"/>
              <a:t>:</a:t>
            </a:r>
            <a:r>
              <a:rPr lang="en-US" sz="1400" dirty="0"/>
              <a:t> </a:t>
            </a:r>
            <a:r>
              <a:rPr lang="en-US" sz="1400" b="1" dirty="0"/>
              <a:t>function</a:t>
            </a:r>
            <a:r>
              <a:rPr lang="en-US" sz="1400" dirty="0"/>
              <a:t>(options) {</a:t>
            </a:r>
          </a:p>
          <a:p>
            <a:pPr marL="0" indent="0">
              <a:buNone/>
            </a:pPr>
            <a:r>
              <a:rPr lang="en-US" sz="1400" dirty="0"/>
              <a:t>      </a:t>
            </a:r>
            <a:r>
              <a:rPr lang="en-US" sz="1400" b="1" dirty="0" err="1"/>
              <a:t>var</a:t>
            </a:r>
            <a:r>
              <a:rPr lang="en-US" sz="1400" dirty="0"/>
              <a:t> </a:t>
            </a:r>
            <a:r>
              <a:rPr lang="en-US" sz="1400" dirty="0" err="1"/>
              <a:t>defaultOptions</a:t>
            </a:r>
            <a:r>
              <a:rPr lang="en-US" sz="1400" dirty="0"/>
              <a:t>;</a:t>
            </a:r>
          </a:p>
          <a:p>
            <a:pPr marL="0" indent="0">
              <a:buNone/>
            </a:pPr>
            <a:r>
              <a:rPr lang="en-US" sz="1400" dirty="0"/>
              <a:t>      </a:t>
            </a:r>
            <a:r>
              <a:rPr lang="en-US" sz="1400" b="1" dirty="0"/>
              <a:t>if</a:t>
            </a:r>
            <a:r>
              <a:rPr lang="en-US" sz="1400" dirty="0"/>
              <a:t> (</a:t>
            </a:r>
            <a:r>
              <a:rPr lang="en-US" sz="1400" b="1" dirty="0"/>
              <a:t>!</a:t>
            </a:r>
            <a:r>
              <a:rPr lang="en-US" sz="1400" dirty="0" err="1"/>
              <a:t>siteModeSupported</a:t>
            </a:r>
            <a:r>
              <a:rPr lang="en-US" sz="1400" dirty="0"/>
              <a:t>()) {</a:t>
            </a:r>
          </a:p>
          <a:p>
            <a:pPr marL="0" indent="0">
              <a:buNone/>
            </a:pPr>
            <a:r>
              <a:rPr lang="en-US" sz="1400" dirty="0"/>
              <a:t>        </a:t>
            </a:r>
            <a:r>
              <a:rPr lang="en-US" sz="1400" b="1" dirty="0"/>
              <a:t>return</a:t>
            </a:r>
            <a:r>
              <a:rPr lang="en-US" sz="1400" dirty="0"/>
              <a:t> </a:t>
            </a:r>
            <a:r>
              <a:rPr lang="en-US" sz="1400" b="1" dirty="0"/>
              <a:t>this</a:t>
            </a:r>
            <a:r>
              <a:rPr lang="en-US" sz="1400" dirty="0"/>
              <a:t>;</a:t>
            </a:r>
          </a:p>
          <a:p>
            <a:pPr marL="0" indent="0">
              <a:buNone/>
            </a:pPr>
            <a:r>
              <a:rPr lang="en-US" sz="1400" dirty="0"/>
              <a:t>      }</a:t>
            </a:r>
          </a:p>
          <a:p>
            <a:pPr marL="0" indent="0">
              <a:buNone/>
            </a:pPr>
            <a:r>
              <a:rPr lang="en-US" sz="1400" dirty="0"/>
              <a:t>      </a:t>
            </a:r>
            <a:r>
              <a:rPr lang="en-US" sz="1400" dirty="0" err="1"/>
              <a:t>defaultOptions</a:t>
            </a:r>
            <a:r>
              <a:rPr lang="en-US" sz="1400" dirty="0"/>
              <a:t> </a:t>
            </a:r>
            <a:r>
              <a:rPr lang="en-US" sz="1400" b="1" dirty="0"/>
              <a:t>=</a:t>
            </a:r>
            <a:r>
              <a:rPr lang="en-US" sz="1400" dirty="0"/>
              <a:t> {</a:t>
            </a:r>
          </a:p>
          <a:p>
            <a:pPr marL="0" indent="0">
              <a:buNone/>
            </a:pPr>
            <a:r>
              <a:rPr lang="en-US" sz="1400" dirty="0"/>
              <a:t>        title</a:t>
            </a:r>
            <a:r>
              <a:rPr lang="en-US" sz="1400" b="1" dirty="0"/>
              <a:t>:</a:t>
            </a:r>
            <a:r>
              <a:rPr lang="en-US" sz="1400" dirty="0"/>
              <a:t> '',</a:t>
            </a:r>
          </a:p>
          <a:p>
            <a:pPr marL="0" indent="0">
              <a:buNone/>
            </a:pPr>
            <a:r>
              <a:rPr lang="en-US" sz="1400" dirty="0"/>
              <a:t>        icon</a:t>
            </a:r>
            <a:r>
              <a:rPr lang="en-US" sz="1400" b="1" dirty="0"/>
              <a:t>:</a:t>
            </a:r>
            <a:r>
              <a:rPr lang="en-US" sz="1400" dirty="0"/>
              <a:t> ''</a:t>
            </a:r>
          </a:p>
          <a:p>
            <a:pPr marL="0" indent="0">
              <a:buNone/>
            </a:pPr>
            <a:r>
              <a:rPr lang="en-US" sz="1400" dirty="0"/>
              <a:t>      };</a:t>
            </a:r>
          </a:p>
          <a:p>
            <a:pPr marL="0" indent="0">
              <a:buNone/>
            </a:pPr>
            <a:r>
              <a:rPr lang="en-US" sz="1400" dirty="0"/>
              <a:t>      options </a:t>
            </a:r>
            <a:r>
              <a:rPr lang="en-US" sz="1400" b="1" dirty="0"/>
              <a:t>=</a:t>
            </a:r>
            <a:r>
              <a:rPr lang="en-US" sz="1400" dirty="0"/>
              <a:t> $.extend({}, </a:t>
            </a:r>
            <a:r>
              <a:rPr lang="en-US" sz="1400" dirty="0" err="1"/>
              <a:t>defaultOptions</a:t>
            </a:r>
            <a:r>
              <a:rPr lang="en-US" sz="1400" dirty="0"/>
              <a:t>, options);</a:t>
            </a:r>
          </a:p>
          <a:p>
            <a:pPr marL="0" indent="0">
              <a:buNone/>
            </a:pPr>
            <a:r>
              <a:rPr lang="en-US" sz="1400" dirty="0"/>
              <a:t>      </a:t>
            </a:r>
            <a:r>
              <a:rPr lang="en-US" sz="1400" b="1" dirty="0"/>
              <a:t>return</a:t>
            </a:r>
            <a:r>
              <a:rPr lang="en-US" sz="1400" dirty="0"/>
              <a:t> </a:t>
            </a:r>
            <a:r>
              <a:rPr lang="en-US" sz="1400" dirty="0" err="1"/>
              <a:t>callWindowExternalSafely</a:t>
            </a:r>
            <a:r>
              <a:rPr lang="en-US" sz="1400" dirty="0"/>
              <a:t>(</a:t>
            </a:r>
            <a:r>
              <a:rPr lang="en-US" sz="1400" b="1" dirty="0"/>
              <a:t>function</a:t>
            </a:r>
            <a:r>
              <a:rPr lang="en-US" sz="1400" dirty="0"/>
              <a:t>() {</a:t>
            </a:r>
          </a:p>
          <a:p>
            <a:pPr marL="0" indent="0">
              <a:buNone/>
            </a:pPr>
            <a:r>
              <a:rPr lang="en-US" sz="1400" dirty="0"/>
              <a:t>        </a:t>
            </a:r>
            <a:r>
              <a:rPr lang="en-US" sz="1400" b="1" dirty="0"/>
              <a:t>if</a:t>
            </a:r>
            <a:r>
              <a:rPr lang="en-US" sz="1400" dirty="0"/>
              <a:t> (</a:t>
            </a:r>
            <a:r>
              <a:rPr lang="en-US" sz="1400" dirty="0" err="1"/>
              <a:t>window.external.msIsSiteMode</a:t>
            </a:r>
            <a:r>
              <a:rPr lang="en-US" sz="1400" dirty="0"/>
              <a:t>()) {</a:t>
            </a:r>
          </a:p>
          <a:p>
            <a:pPr marL="0" indent="0">
              <a:buNone/>
            </a:pPr>
            <a:r>
              <a:rPr lang="en-US" sz="1400" dirty="0"/>
              <a:t>          </a:t>
            </a:r>
            <a:r>
              <a:rPr lang="en-US" sz="1400" dirty="0" err="1"/>
              <a:t>window.external.msSiteModeClearIconOverlay</a:t>
            </a:r>
            <a:r>
              <a:rPr lang="en-US" sz="1400" dirty="0"/>
              <a:t>();</a:t>
            </a:r>
          </a:p>
          <a:p>
            <a:pPr marL="0" indent="0">
              <a:buNone/>
            </a:pPr>
            <a:r>
              <a:rPr lang="en-US" sz="1400" dirty="0"/>
              <a:t>          </a:t>
            </a:r>
            <a:r>
              <a:rPr lang="en-US" sz="1400" b="1" dirty="0"/>
              <a:t>return</a:t>
            </a:r>
            <a:r>
              <a:rPr lang="en-US" sz="1400" dirty="0"/>
              <a:t> </a:t>
            </a:r>
            <a:r>
              <a:rPr lang="en-US" sz="1400" dirty="0" err="1"/>
              <a:t>window.external.msSiteModeSetIconOverlay</a:t>
            </a:r>
            <a:r>
              <a:rPr lang="en-US" sz="1400" dirty="0"/>
              <a:t>(</a:t>
            </a:r>
            <a:r>
              <a:rPr lang="en-US" sz="1400" dirty="0" err="1"/>
              <a:t>options.icon</a:t>
            </a:r>
            <a:r>
              <a:rPr lang="en-US" sz="1400" dirty="0"/>
              <a:t>, </a:t>
            </a:r>
            <a:r>
              <a:rPr lang="en-US" sz="1400" dirty="0" err="1"/>
              <a:t>options.title</a:t>
            </a:r>
            <a:r>
              <a:rPr lang="en-US" sz="1400" dirty="0"/>
              <a:t>);</a:t>
            </a:r>
          </a:p>
          <a:p>
            <a:pPr marL="0" indent="0">
              <a:buNone/>
            </a:pPr>
            <a:r>
              <a:rPr lang="en-US" sz="1400" dirty="0"/>
              <a:t>        }</a:t>
            </a:r>
          </a:p>
          <a:p>
            <a:pPr marL="0" indent="0">
              <a:buNone/>
            </a:pPr>
            <a:r>
              <a:rPr lang="en-US" sz="1400" dirty="0"/>
              <a:t>      });</a:t>
            </a:r>
          </a:p>
          <a:p>
            <a:pPr marL="0" indent="0">
              <a:buNone/>
            </a:pPr>
            <a:r>
              <a:rPr lang="en-US" sz="1400" dirty="0"/>
              <a:t>  </a:t>
            </a:r>
            <a:r>
              <a:rPr lang="en-US" sz="1400" dirty="0" smtClean="0"/>
              <a:t>}</a:t>
            </a:r>
          </a:p>
          <a:p>
            <a:pPr marL="0" indent="0">
              <a:buNone/>
            </a:pPr>
            <a:r>
              <a:rPr lang="en-US" sz="1400" dirty="0" smtClean="0"/>
              <a:t>};</a:t>
            </a:r>
            <a:endParaRPr lang="en-US" sz="1400" dirty="0"/>
          </a:p>
        </p:txBody>
      </p:sp>
    </p:spTree>
    <p:extLst>
      <p:ext uri="{BB962C8B-B14F-4D97-AF65-F5344CB8AC3E}">
        <p14:creationId xmlns:p14="http://schemas.microsoft.com/office/powerpoint/2010/main" val="22173702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make you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body"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Tree>
    <p:extLst>
      <p:ext uri="{BB962C8B-B14F-4D97-AF65-F5344CB8AC3E}">
        <p14:creationId xmlns:p14="http://schemas.microsoft.com/office/powerpoint/2010/main" val="3367808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Again, with the Dialectic…</a:t>
            </a:r>
            <a:endParaRPr lang="en-US" dirty="0"/>
          </a:p>
        </p:txBody>
      </p:sp>
      <p:sp>
        <p:nvSpPr>
          <p:cNvPr id="3" name="Text Placeholder 2"/>
          <p:cNvSpPr>
            <a:spLocks noGrp="1"/>
          </p:cNvSpPr>
          <p:nvPr>
            <p:ph type="body" idx="1"/>
          </p:nvPr>
        </p:nvSpPr>
        <p:spPr/>
        <p:txBody>
          <a:bodyPr/>
          <a:lstStyle/>
          <a:p>
            <a:r>
              <a:rPr lang="en-US" dirty="0" smtClean="0"/>
              <a:t>What Can I/We/Everyone Learn from CoffeeScript?</a:t>
            </a:r>
          </a:p>
        </p:txBody>
      </p:sp>
    </p:spTree>
    <p:extLst>
      <p:ext uri="{BB962C8B-B14F-4D97-AF65-F5344CB8AC3E}">
        <p14:creationId xmlns:p14="http://schemas.microsoft.com/office/powerpoint/2010/main" val="40859313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Changes… Everything!</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453907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Those Axioms</a:t>
            </a:r>
            <a:endParaRPr lang="en-US" dirty="0"/>
          </a:p>
        </p:txBody>
      </p:sp>
      <p:sp>
        <p:nvSpPr>
          <p:cNvPr id="3" name="Text Placeholder 2"/>
          <p:cNvSpPr>
            <a:spLocks noGrp="1"/>
          </p:cNvSpPr>
          <p:nvPr>
            <p:ph type="body" idx="1"/>
          </p:nvPr>
        </p:nvSpPr>
        <p:spPr>
          <a:xfrm>
            <a:off x="722312" y="2906713"/>
            <a:ext cx="8269287" cy="1500187"/>
          </a:xfrm>
        </p:spPr>
        <p:txBody>
          <a:bodyPr>
            <a:noAutofit/>
          </a:bodyPr>
          <a:lstStyle/>
          <a:p>
            <a:r>
              <a:rPr lang="en-US" sz="2400" dirty="0" smtClean="0"/>
              <a:t>Axiom #1 – It’s not a replacement for </a:t>
            </a:r>
            <a:r>
              <a:rPr lang="en-US" sz="2400" i="1" dirty="0" smtClean="0"/>
              <a:t>learning</a:t>
            </a:r>
            <a:r>
              <a:rPr lang="en-US" sz="2400" dirty="0" smtClean="0"/>
              <a:t> JavaScript</a:t>
            </a:r>
          </a:p>
          <a:p>
            <a:r>
              <a:rPr lang="en-US" sz="2400" dirty="0" smtClean="0"/>
              <a:t>Axiom</a:t>
            </a:r>
            <a:r>
              <a:rPr lang="en-US" sz="2400" baseline="0" dirty="0" smtClean="0"/>
              <a:t> #2 – It </a:t>
            </a:r>
            <a:r>
              <a:rPr lang="en-US" sz="2400" i="1" baseline="0" dirty="0" smtClean="0"/>
              <a:t>can</a:t>
            </a:r>
            <a:r>
              <a:rPr lang="en-US" sz="2400" baseline="0" dirty="0" smtClean="0"/>
              <a:t> make you a better </a:t>
            </a:r>
            <a:r>
              <a:rPr lang="en-US" sz="2400" i="1" baseline="0" dirty="0" smtClean="0"/>
              <a:t>JavaScript</a:t>
            </a:r>
            <a:r>
              <a:rPr lang="en-US" sz="2400" baseline="0" dirty="0" smtClean="0"/>
              <a:t> programmer</a:t>
            </a:r>
          </a:p>
          <a:p>
            <a:r>
              <a:rPr lang="en-US" sz="2400" baseline="0" dirty="0" smtClean="0"/>
              <a:t>Axiom #3 – </a:t>
            </a:r>
            <a:r>
              <a:rPr lang="en-US" sz="2400" dirty="0"/>
              <a:t>It’s not a replacement </a:t>
            </a:r>
            <a:r>
              <a:rPr lang="en-US" sz="2400" i="1" dirty="0"/>
              <a:t>for</a:t>
            </a:r>
            <a:r>
              <a:rPr lang="en-US" sz="2400" dirty="0"/>
              <a:t> </a:t>
            </a:r>
            <a:r>
              <a:rPr lang="en-US" sz="2400" dirty="0" smtClean="0"/>
              <a:t>JavaScript</a:t>
            </a:r>
            <a:endParaRPr lang="en-US" sz="2400" dirty="0"/>
          </a:p>
        </p:txBody>
      </p:sp>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Ball and Chalk</a:t>
            </a:r>
            <a:endParaRPr lang="en-US" sz="5400" dirty="0"/>
          </a:p>
        </p:txBody>
      </p:sp>
      <p:sp>
        <p:nvSpPr>
          <p:cNvPr id="3" name="Text Placeholder 2"/>
          <p:cNvSpPr>
            <a:spLocks noGrp="1"/>
          </p:cNvSpPr>
          <p:nvPr>
            <p:ph type="body" idx="1"/>
          </p:nvPr>
        </p:nvSpPr>
        <p:spPr/>
        <p:txBody>
          <a:bodyPr>
            <a:normAutofit/>
          </a:bodyPr>
          <a:lstStyle/>
          <a:p>
            <a:r>
              <a:rPr lang="en-US" sz="3200" dirty="0" smtClean="0"/>
              <a:t>As in, walk. As in,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dirty="0"/>
              <a:t>CoffeeScript 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a:t>mQkdtp</a:t>
            </a:r>
            <a:endParaRPr lang="en-US" b="1" u="sng" dirty="0" smtClean="0"/>
          </a:p>
          <a:p>
            <a:pPr>
              <a:buFont typeface="Wingdings" pitchFamily="2" charset="2"/>
              <a:buChar char="ü"/>
            </a:pPr>
            <a:r>
              <a:rPr lang="en-US" dirty="0" smtClean="0"/>
              <a:t>Slides </a:t>
            </a:r>
            <a:r>
              <a:rPr lang="en-US" dirty="0"/>
              <a:t>- </a:t>
            </a:r>
            <a:r>
              <a:rPr lang="en-US" b="1" u="sng" dirty="0" err="1"/>
              <a:t>pLWIMf</a:t>
            </a:r>
            <a:endParaRPr lang="en-US" b="1" u="sng" dirty="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kern="1200" dirty="0" smtClean="0">
                <a:solidFill>
                  <a:schemeClr val="bg1">
                    <a:lumMod val="95000"/>
                  </a:schemeClr>
                </a:solidFill>
                <a:effectLst/>
                <a:latin typeface="DistrictThin" pitchFamily="2" charset="0"/>
                <a:ea typeface="+mn-ea"/>
                <a:cs typeface="+mn-cs"/>
              </a:rPr>
              <a:t>The JavaScript Dialectic</a:t>
            </a:r>
            <a:endParaRPr lang="en-US" dirty="0" smtClean="0"/>
          </a:p>
          <a:p>
            <a:r>
              <a:rPr lang="en-US" dirty="0" smtClean="0"/>
              <a:t>What?</a:t>
            </a:r>
          </a:p>
          <a:p>
            <a:pPr rtl="0" eaLnBrk="1" latinLnBrk="0" hangingPunct="1"/>
            <a:r>
              <a:rPr lang="en-US" sz="3200" kern="1200" dirty="0" smtClean="0">
                <a:solidFill>
                  <a:schemeClr val="bg1">
                    <a:lumMod val="95000"/>
                  </a:schemeClr>
                </a:solidFill>
                <a:effectLst/>
                <a:latin typeface="DistrictThin" pitchFamily="2" charset="0"/>
                <a:ea typeface="+mn-ea"/>
                <a:cs typeface="+mn-cs"/>
              </a:rPr>
              <a:t>Where?</a:t>
            </a:r>
            <a:endParaRPr lang="en-US" sz="3200" dirty="0" smtClean="0">
              <a:effectLst/>
            </a:endParaRPr>
          </a:p>
          <a:p>
            <a:pPr rtl="0" eaLnBrk="1" latinLnBrk="0" hangingPunct="1"/>
            <a:r>
              <a:rPr lang="en-US" sz="3200" kern="1200" dirty="0" smtClean="0">
                <a:solidFill>
                  <a:schemeClr val="bg1">
                    <a:lumMod val="95000"/>
                  </a:schemeClr>
                </a:solidFill>
                <a:effectLst/>
                <a:latin typeface="DistrictThin" pitchFamily="2" charset="0"/>
                <a:ea typeface="+mn-ea"/>
                <a:cs typeface="+mn-cs"/>
              </a:rPr>
              <a:t>How?</a:t>
            </a:r>
            <a:endParaRPr lang="en-US" dirty="0" smtClean="0">
              <a:effectLst/>
            </a:endParaRPr>
          </a:p>
          <a:p>
            <a:r>
              <a:rPr lang="en-US" dirty="0" smtClean="0"/>
              <a:t>Why</a:t>
            </a:r>
            <a:r>
              <a:rPr lang="en-US" baseline="0" dirty="0" smtClean="0"/>
              <a:t>?</a:t>
            </a:r>
          </a:p>
          <a:p>
            <a:r>
              <a:rPr lang="en-US" dirty="0" smtClean="0"/>
              <a:t>Again, with the Dialectic</a:t>
            </a:r>
            <a:endParaRPr lang="en-US" dirty="0"/>
          </a:p>
          <a:p>
            <a:r>
              <a:rPr lang="en-US" dirty="0" smtClean="0"/>
              <a:t>Ball and Chalk</a:t>
            </a:r>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5489</TotalTime>
  <Words>5445</Words>
  <Application>Microsoft Office PowerPoint</Application>
  <PresentationFormat>On-screen Show (4:3)</PresentationFormat>
  <Paragraphs>726</Paragraphs>
  <Slides>68</Slides>
  <Notes>56</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PowerPoint Presentation</vt:lpstr>
      <vt:lpstr>Before, CoffeeScript and After</vt:lpstr>
      <vt:lpstr>Before, CoffeeScript and After</vt:lpstr>
      <vt:lpstr>Before, CoffeeScript and After</vt:lpstr>
      <vt:lpstr>CoffeeScript can make you a better JavaScript programmer </vt:lpstr>
      <vt:lpstr>PowerPoint Presentation</vt:lpstr>
      <vt:lpstr>PowerPoint Presentation</vt:lpstr>
      <vt:lpstr>Influencing JS.Next</vt:lpstr>
      <vt:lpstr>Whither JavaScript?</vt:lpstr>
      <vt:lpstr>It’s not a replacement for JavaScript</vt:lpstr>
      <vt:lpstr>Again, with the Dialectic…</vt:lpstr>
      <vt:lpstr>PowerPoint Presentation</vt:lpstr>
      <vt:lpstr>This… Changes… Everything!</vt:lpstr>
      <vt:lpstr>Those Axioms</vt:lpstr>
      <vt:lpstr>Ball and Chalk</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107</cp:revision>
  <dcterms:created xsi:type="dcterms:W3CDTF">2011-10-20T19:45:11Z</dcterms:created>
  <dcterms:modified xsi:type="dcterms:W3CDTF">2011-10-24T16:03:07Z</dcterms:modified>
</cp:coreProperties>
</file>